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0" r:id="rId4"/>
    <p:sldId id="258" r:id="rId5"/>
    <p:sldId id="259" r:id="rId6"/>
    <p:sldId id="261" r:id="rId7"/>
    <p:sldId id="262" r:id="rId8"/>
    <p:sldId id="263" r:id="rId9"/>
    <p:sldId id="264" r:id="rId10"/>
    <p:sldId id="265" r:id="rId11"/>
    <p:sldId id="267" r:id="rId12"/>
    <p:sldId id="266" r:id="rId13"/>
    <p:sldId id="268" r:id="rId14"/>
    <p:sldId id="269" r:id="rId15"/>
    <p:sldId id="270"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34" y="10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Date Placeholder 14"/>
          <p:cNvSpPr>
            <a:spLocks noGrp="1"/>
          </p:cNvSpPr>
          <p:nvPr>
            <p:ph type="dt" sz="half" idx="10"/>
          </p:nvPr>
        </p:nvSpPr>
        <p:spPr/>
        <p:txBody>
          <a:bodyPr/>
          <a:lstStyle/>
          <a:p>
            <a:fld id="{D4A12ADC-C2E7-488E-A361-3516E261B280}" type="datetimeFigureOut">
              <a:rPr lang="en-US" smtClean="0"/>
              <a:t>4/30/2015</a:t>
            </a:fld>
            <a:endParaRPr lang="en-US"/>
          </a:p>
        </p:txBody>
      </p:sp>
      <p:sp>
        <p:nvSpPr>
          <p:cNvPr id="16" name="Slide Number Placeholder 15"/>
          <p:cNvSpPr>
            <a:spLocks noGrp="1"/>
          </p:cNvSpPr>
          <p:nvPr>
            <p:ph type="sldNum" sz="quarter" idx="11"/>
          </p:nvPr>
        </p:nvSpPr>
        <p:spPr/>
        <p:txBody>
          <a:bodyPr/>
          <a:lstStyle/>
          <a:p>
            <a:fld id="{877AC0E4-0482-4920-A8DD-4A4A4D0A02F3}" type="slidenum">
              <a:rPr lang="en-US" smtClean="0"/>
              <a:t>‹#›</a:t>
            </a:fld>
            <a:endParaRPr lang="en-US"/>
          </a:p>
        </p:txBody>
      </p:sp>
      <p:sp>
        <p:nvSpPr>
          <p:cNvPr id="17" name="Footer Placeholder 16"/>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4A12ADC-C2E7-488E-A361-3516E261B280}" type="datetimeFigureOut">
              <a:rPr lang="en-US" smtClean="0"/>
              <a:t>4/30/2015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77AC0E4-0482-4920-A8DD-4A4A4D0A02F3}"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4A12ADC-C2E7-488E-A361-3516E261B280}" type="datetimeFigureOut">
              <a:rPr lang="en-US" smtClean="0"/>
              <a:t>4/30/2015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77AC0E4-0482-4920-A8DD-4A4A4D0A02F3}"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fld id="{D4A12ADC-C2E7-488E-A361-3516E261B280}" type="datetimeFigureOut">
              <a:rPr lang="en-US" smtClean="0"/>
              <a:t>4/30/2015</a:t>
            </a:fld>
            <a:endParaRPr lang="en-US"/>
          </a:p>
        </p:txBody>
      </p:sp>
      <p:sp>
        <p:nvSpPr>
          <p:cNvPr id="15" name="Slide Number Placeholder 14"/>
          <p:cNvSpPr>
            <a:spLocks noGrp="1"/>
          </p:cNvSpPr>
          <p:nvPr>
            <p:ph type="sldNum" sz="quarter" idx="15"/>
          </p:nvPr>
        </p:nvSpPr>
        <p:spPr/>
        <p:txBody>
          <a:bodyPr/>
          <a:lstStyle>
            <a:lvl1pPr algn="ctr">
              <a:defRPr/>
            </a:lvl1pPr>
          </a:lstStyle>
          <a:p>
            <a:fld id="{877AC0E4-0482-4920-A8DD-4A4A4D0A02F3}" type="slidenum">
              <a:rPr lang="en-US" smtClean="0"/>
              <a:t>‹#›</a:t>
            </a:fld>
            <a:endParaRPr lang="en-US"/>
          </a:p>
        </p:txBody>
      </p:sp>
      <p:sp>
        <p:nvSpPr>
          <p:cNvPr id="16" name="Footer Placeholder 15"/>
          <p:cNvSpPr>
            <a:spLocks noGrp="1"/>
          </p:cNvSpPr>
          <p:nvPr>
            <p:ph type="ftr" sz="quarter" idx="16"/>
          </p:nvPr>
        </p:nvSpPr>
        <p:spPr/>
        <p:txBody>
          <a:bodyPr/>
          <a:lstStyle/>
          <a:p>
            <a:endParaRPr lang="en-US"/>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D4A12ADC-C2E7-488E-A361-3516E261B280}" type="datetimeFigureOut">
              <a:rPr lang="en-US" smtClean="0"/>
              <a:t>4/30/2015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77AC0E4-0482-4920-A8DD-4A4A4D0A02F3}" type="slidenum">
              <a:rPr lang="en-US" smtClean="0"/>
              <a:t>‹#›</a:t>
            </a:fld>
            <a:endParaRPr lang="en-US"/>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D4A12ADC-C2E7-488E-A361-3516E261B280}" type="datetimeFigureOut">
              <a:rPr lang="en-US" smtClean="0"/>
              <a:t>4/30/2015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77AC0E4-0482-4920-A8DD-4A4A4D0A02F3}" type="slidenum">
              <a:rPr lang="en-US" smtClean="0"/>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877AC0E4-0482-4920-A8DD-4A4A4D0A02F3}" type="slidenum">
              <a:rPr lang="en-US" smtClean="0"/>
              <a:t>‹#›</a:t>
            </a:fld>
            <a:endParaRPr lang="en-US"/>
          </a:p>
        </p:txBody>
      </p:sp>
      <p:sp>
        <p:nvSpPr>
          <p:cNvPr id="8" name="Footer Placeholder 7"/>
          <p:cNvSpPr>
            <a:spLocks noGrp="1"/>
          </p:cNvSpPr>
          <p:nvPr>
            <p:ph type="ftr" sz="quarter" idx="11"/>
          </p:nvPr>
        </p:nvSpPr>
        <p:spPr/>
        <p:txBody>
          <a:bodyPr/>
          <a:lstStyle/>
          <a:p>
            <a:endParaRPr lang="en-US"/>
          </a:p>
        </p:txBody>
      </p:sp>
      <p:sp>
        <p:nvSpPr>
          <p:cNvPr id="7" name="Date Placeholder 6"/>
          <p:cNvSpPr>
            <a:spLocks noGrp="1"/>
          </p:cNvSpPr>
          <p:nvPr>
            <p:ph type="dt" sz="half" idx="10"/>
          </p:nvPr>
        </p:nvSpPr>
        <p:spPr/>
        <p:txBody>
          <a:bodyPr/>
          <a:lstStyle/>
          <a:p>
            <a:fld id="{D4A12ADC-C2E7-488E-A361-3516E261B280}" type="datetimeFigureOut">
              <a:rPr lang="en-US" smtClean="0"/>
              <a:t>4/30/2015</a:t>
            </a:fld>
            <a:endParaRPr lang="en-US"/>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D4A12ADC-C2E7-488E-A361-3516E261B280}" type="datetimeFigureOut">
              <a:rPr lang="en-US" smtClean="0"/>
              <a:t>4/30/2015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77AC0E4-0482-4920-A8DD-4A4A4D0A02F3}" type="slidenum">
              <a:rPr lang="en-US" smtClean="0"/>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4A12ADC-C2E7-488E-A361-3516E261B280}" type="datetimeFigureOut">
              <a:rPr lang="en-US" smtClean="0"/>
              <a:t>4/30/2015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77AC0E4-0482-4920-A8DD-4A4A4D0A02F3}"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fld id="{D4A12ADC-C2E7-488E-A361-3516E261B280}" type="datetimeFigureOut">
              <a:rPr lang="en-US" smtClean="0"/>
              <a:t>4/30/2015</a:t>
            </a:fld>
            <a:endParaRPr lang="en-US"/>
          </a:p>
        </p:txBody>
      </p:sp>
      <p:sp>
        <p:nvSpPr>
          <p:cNvPr id="9" name="Slide Number Placeholder 8"/>
          <p:cNvSpPr>
            <a:spLocks noGrp="1"/>
          </p:cNvSpPr>
          <p:nvPr>
            <p:ph type="sldNum" sz="quarter" idx="15"/>
          </p:nvPr>
        </p:nvSpPr>
        <p:spPr/>
        <p:txBody>
          <a:bodyPr/>
          <a:lstStyle/>
          <a:p>
            <a:fld id="{877AC0E4-0482-4920-A8DD-4A4A4D0A02F3}" type="slidenum">
              <a:rPr lang="en-US" smtClean="0"/>
              <a:t>‹#›</a:t>
            </a:fld>
            <a:endParaRPr lang="en-US"/>
          </a:p>
        </p:txBody>
      </p:sp>
      <p:sp>
        <p:nvSpPr>
          <p:cNvPr id="10" name="Footer Placeholder 9"/>
          <p:cNvSpPr>
            <a:spLocks noGrp="1"/>
          </p:cNvSpPr>
          <p:nvPr>
            <p:ph type="ftr" sz="quarter" idx="16"/>
          </p:nvPr>
        </p:nvSpPr>
        <p:spPr/>
        <p:txBody>
          <a:body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smtClean="0"/>
              <a:t>Click icon to add picture</a:t>
            </a:r>
            <a:endParaRPr kumimoji="0" lang="en-US"/>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fld id="{D4A12ADC-C2E7-488E-A361-3516E261B280}" type="datetimeFigureOut">
              <a:rPr lang="en-US" smtClean="0"/>
              <a:t>4/30/2015</a:t>
            </a:fld>
            <a:endParaRPr lang="en-US"/>
          </a:p>
        </p:txBody>
      </p:sp>
      <p:sp>
        <p:nvSpPr>
          <p:cNvPr id="9" name="Slide Number Placeholder 8"/>
          <p:cNvSpPr>
            <a:spLocks noGrp="1"/>
          </p:cNvSpPr>
          <p:nvPr>
            <p:ph type="sldNum" sz="quarter" idx="11"/>
          </p:nvPr>
        </p:nvSpPr>
        <p:spPr/>
        <p:txBody>
          <a:bodyPr/>
          <a:lstStyle/>
          <a:p>
            <a:fld id="{877AC0E4-0482-4920-A8DD-4A4A4D0A02F3}" type="slidenum">
              <a:rPr lang="en-US" smtClean="0"/>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D4A12ADC-C2E7-488E-A361-3516E261B280}" type="datetimeFigureOut">
              <a:rPr lang="en-US" smtClean="0"/>
              <a:t>4/30/2015</a:t>
            </a:fld>
            <a:endParaRPr lang="en-US"/>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n-US"/>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877AC0E4-0482-4920-A8DD-4A4A4D0A02F3}" type="slidenum">
              <a:rPr lang="en-US" smtClean="0"/>
              <a:t>‹#›</a:t>
            </a:fld>
            <a:endParaRPr lang="en-US"/>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11.xml.rels><?xml version="1.0" encoding="UTF-8" standalone="yes"?>
<Relationships xmlns="http://schemas.openxmlformats.org/package/2006/relationships"><Relationship Id="rId2" Type="http://schemas.openxmlformats.org/officeDocument/2006/relationships/image" Target="../media/image11.gif"/><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7" Type="http://schemas.openxmlformats.org/officeDocument/2006/relationships/image" Target="../media/image17.jpeg"/><Relationship Id="rId2" Type="http://schemas.openxmlformats.org/officeDocument/2006/relationships/image" Target="../media/image12.jpeg"/><Relationship Id="rId1" Type="http://schemas.openxmlformats.org/officeDocument/2006/relationships/slideLayout" Target="../slideLayouts/slideLayout3.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www.history.com/topics/space-race/videos/the-space-race" TargetMode="Externa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endParaRPr lang="en-US" dirty="0"/>
          </a:p>
        </p:txBody>
      </p:sp>
      <p:sp>
        <p:nvSpPr>
          <p:cNvPr id="2" name="Title 1"/>
          <p:cNvSpPr>
            <a:spLocks noGrp="1"/>
          </p:cNvSpPr>
          <p:nvPr>
            <p:ph type="ctrTitle"/>
          </p:nvPr>
        </p:nvSpPr>
        <p:spPr/>
        <p:txBody>
          <a:bodyPr/>
          <a:lstStyle/>
          <a:p>
            <a:r>
              <a:rPr lang="en-US" dirty="0" smtClean="0"/>
              <a:t>The Cold War:</a:t>
            </a:r>
            <a:br>
              <a:rPr lang="en-US" dirty="0" smtClean="0"/>
            </a:br>
            <a:r>
              <a:rPr lang="en-US" dirty="0" smtClean="0"/>
              <a:t>John F. Kennedy</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October 14, 1962- Nuclear missiles are placed in Cuba.</a:t>
            </a:r>
          </a:p>
          <a:p>
            <a:r>
              <a:rPr lang="en-US" dirty="0" smtClean="0"/>
              <a:t>October 19, 1962-President Kennedy announced a naval blockade to prevent more weapons from being delivered in Cuba.</a:t>
            </a:r>
          </a:p>
          <a:p>
            <a:pPr>
              <a:buNone/>
            </a:pPr>
            <a:r>
              <a:rPr lang="en-US" b="1" dirty="0" smtClean="0"/>
              <a:t>The blockade worked and Khrushchev removed the missiles from Cuba on October 28, 1962.</a:t>
            </a:r>
            <a:endParaRPr lang="en-US" dirty="0" smtClean="0"/>
          </a:p>
          <a:p>
            <a:pPr>
              <a:buNone/>
            </a:pPr>
            <a:endParaRPr lang="en-US" dirty="0"/>
          </a:p>
        </p:txBody>
      </p:sp>
      <p:sp>
        <p:nvSpPr>
          <p:cNvPr id="3" name="Title 2"/>
          <p:cNvSpPr>
            <a:spLocks noGrp="1"/>
          </p:cNvSpPr>
          <p:nvPr>
            <p:ph type="title"/>
          </p:nvPr>
        </p:nvSpPr>
        <p:spPr/>
        <p:txBody>
          <a:bodyPr/>
          <a:lstStyle/>
          <a:p>
            <a:pPr algn="ctr"/>
            <a:r>
              <a:rPr lang="en-US" dirty="0" smtClean="0"/>
              <a:t>U.S. Response to the Missile Crisis</a:t>
            </a:r>
            <a:endParaRPr lang="en-US" dirty="0"/>
          </a:p>
        </p:txBody>
      </p:sp>
      <p:pic>
        <p:nvPicPr>
          <p:cNvPr id="34818" name="Picture 2" descr="http://dominicanewsonline.com/news/wp-content/uploads/2011/09/embargo.jpg"/>
          <p:cNvPicPr>
            <a:picLocks noChangeAspect="1" noChangeArrowheads="1"/>
          </p:cNvPicPr>
          <p:nvPr/>
        </p:nvPicPr>
        <p:blipFill>
          <a:blip r:embed="rId2" cstate="print"/>
          <a:srcRect/>
          <a:stretch>
            <a:fillRect/>
          </a:stretch>
        </p:blipFill>
        <p:spPr bwMode="auto">
          <a:xfrm>
            <a:off x="228600" y="4191000"/>
            <a:ext cx="3200400" cy="2440773"/>
          </a:xfrm>
          <a:prstGeom prst="rect">
            <a:avLst/>
          </a:prstGeom>
          <a:noFill/>
        </p:spPr>
      </p:pic>
      <p:pic>
        <p:nvPicPr>
          <p:cNvPr id="34820" name="Picture 4" descr="http://media.npr.org/programs/morning/features/2006/aug/cuba_policy/kennedy200-292fe5000d35dbef72204d44b21e168c57c8fe9d-s6-c30.jpg"/>
          <p:cNvPicPr>
            <a:picLocks noChangeAspect="1" noChangeArrowheads="1"/>
          </p:cNvPicPr>
          <p:nvPr/>
        </p:nvPicPr>
        <p:blipFill>
          <a:blip r:embed="rId3" cstate="print"/>
          <a:srcRect/>
          <a:stretch>
            <a:fillRect/>
          </a:stretch>
        </p:blipFill>
        <p:spPr bwMode="auto">
          <a:xfrm>
            <a:off x="3581400" y="4114800"/>
            <a:ext cx="2514600" cy="2450940"/>
          </a:xfrm>
          <a:prstGeom prst="rect">
            <a:avLst/>
          </a:prstGeom>
          <a:noFill/>
        </p:spPr>
      </p:pic>
      <p:pic>
        <p:nvPicPr>
          <p:cNvPr id="34822" name="Picture 6" descr="http://upload.wikimedia.org/wikipedia/commons/c/c5/Bundesarchiv_Bild_183-B0628-0015-035,_Nikita_S._Chruschtschow.jpg"/>
          <p:cNvPicPr>
            <a:picLocks noChangeAspect="1" noChangeArrowheads="1"/>
          </p:cNvPicPr>
          <p:nvPr/>
        </p:nvPicPr>
        <p:blipFill>
          <a:blip r:embed="rId4" cstate="print"/>
          <a:srcRect/>
          <a:stretch>
            <a:fillRect/>
          </a:stretch>
        </p:blipFill>
        <p:spPr bwMode="auto">
          <a:xfrm>
            <a:off x="7010400" y="3733800"/>
            <a:ext cx="1925955" cy="2585174"/>
          </a:xfrm>
          <a:prstGeom prst="rect">
            <a:avLst/>
          </a:prstGeom>
          <a:noFill/>
        </p:spPr>
      </p:pic>
      <p:sp>
        <p:nvSpPr>
          <p:cNvPr id="7" name="TextBox 6"/>
          <p:cNvSpPr txBox="1"/>
          <p:nvPr/>
        </p:nvSpPr>
        <p:spPr>
          <a:xfrm>
            <a:off x="6096000" y="6324600"/>
            <a:ext cx="3048000" cy="369332"/>
          </a:xfrm>
          <a:prstGeom prst="rect">
            <a:avLst/>
          </a:prstGeom>
          <a:noFill/>
        </p:spPr>
        <p:txBody>
          <a:bodyPr wrap="square" rtlCol="0">
            <a:spAutoFit/>
          </a:bodyPr>
          <a:lstStyle/>
          <a:p>
            <a:r>
              <a:rPr lang="en-US" dirty="0" smtClean="0"/>
              <a:t>Above: Nikita Khrushchev</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What’s going on in this political cartoon?</a:t>
            </a:r>
            <a:endParaRPr lang="en-US" dirty="0"/>
          </a:p>
        </p:txBody>
      </p:sp>
      <p:pic>
        <p:nvPicPr>
          <p:cNvPr id="36866" name="Picture 2" descr="http://www.filibustercartoons.com/nikita.gif"/>
          <p:cNvPicPr>
            <a:picLocks noChangeAspect="1" noChangeArrowheads="1"/>
          </p:cNvPicPr>
          <p:nvPr/>
        </p:nvPicPr>
        <p:blipFill>
          <a:blip r:embed="rId2" cstate="print"/>
          <a:srcRect/>
          <a:stretch>
            <a:fillRect/>
          </a:stretch>
        </p:blipFill>
        <p:spPr bwMode="auto">
          <a:xfrm>
            <a:off x="2819400" y="1295400"/>
            <a:ext cx="3505200" cy="5257801"/>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The Vietnam War</a:t>
            </a:r>
            <a:endParaRPr lang="en-US" dirty="0"/>
          </a:p>
        </p:txBody>
      </p:sp>
      <p:sp>
        <p:nvSpPr>
          <p:cNvPr id="5" name="Text Placeholder 4"/>
          <p:cNvSpPr>
            <a:spLocks noGrp="1"/>
          </p:cNvSpPr>
          <p:nvPr>
            <p:ph type="body" idx="1"/>
          </p:nvPr>
        </p:nvSpPr>
        <p:spPr/>
        <p:txBody>
          <a:bodyPr>
            <a:normAutofit lnSpcReduction="10000"/>
          </a:bodyPr>
          <a:lstStyle/>
          <a:p>
            <a:r>
              <a:rPr lang="en-US" sz="3200" dirty="0" smtClean="0"/>
              <a:t>Can anyone remember the events that led up to the Vietnam War?</a:t>
            </a:r>
            <a:endParaRPr lang="en-US" sz="3200" dirty="0"/>
          </a:p>
        </p:txBody>
      </p:sp>
      <p:pic>
        <p:nvPicPr>
          <p:cNvPr id="35842" name="Picture 2" descr="http://media.sacbee.com/static/weblogs/photos/images/2010/apr10/vietnam_sm/vietnam_sm07.jpg"/>
          <p:cNvPicPr>
            <a:picLocks noChangeAspect="1" noChangeArrowheads="1"/>
          </p:cNvPicPr>
          <p:nvPr/>
        </p:nvPicPr>
        <p:blipFill>
          <a:blip r:embed="rId2" cstate="print"/>
          <a:srcRect/>
          <a:stretch>
            <a:fillRect/>
          </a:stretch>
        </p:blipFill>
        <p:spPr bwMode="auto">
          <a:xfrm>
            <a:off x="457200" y="381000"/>
            <a:ext cx="3257550" cy="2152903"/>
          </a:xfrm>
          <a:prstGeom prst="rect">
            <a:avLst/>
          </a:prstGeom>
          <a:noFill/>
        </p:spPr>
      </p:pic>
      <p:pic>
        <p:nvPicPr>
          <p:cNvPr id="35844" name="Picture 4" descr="http://www.glynn.k12.ga.us/BHS/academics/junior/gunning/MichaelB09609/vnmap.jpg"/>
          <p:cNvPicPr>
            <a:picLocks noChangeAspect="1" noChangeArrowheads="1"/>
          </p:cNvPicPr>
          <p:nvPr/>
        </p:nvPicPr>
        <p:blipFill>
          <a:blip r:embed="rId3" cstate="print"/>
          <a:srcRect/>
          <a:stretch>
            <a:fillRect/>
          </a:stretch>
        </p:blipFill>
        <p:spPr bwMode="auto">
          <a:xfrm>
            <a:off x="2819400" y="914400"/>
            <a:ext cx="2400300" cy="3286126"/>
          </a:xfrm>
          <a:prstGeom prst="rect">
            <a:avLst/>
          </a:prstGeom>
          <a:noFill/>
        </p:spPr>
      </p:pic>
      <p:pic>
        <p:nvPicPr>
          <p:cNvPr id="35846" name="Picture 6" descr="http://img.tfd.com/WEAL/weal_10_img1829.jpg"/>
          <p:cNvPicPr>
            <a:picLocks noChangeAspect="1" noChangeArrowheads="1"/>
          </p:cNvPicPr>
          <p:nvPr/>
        </p:nvPicPr>
        <p:blipFill>
          <a:blip r:embed="rId4" cstate="print"/>
          <a:srcRect/>
          <a:stretch>
            <a:fillRect/>
          </a:stretch>
        </p:blipFill>
        <p:spPr bwMode="auto">
          <a:xfrm>
            <a:off x="457200" y="2286000"/>
            <a:ext cx="2438400" cy="1945532"/>
          </a:xfrm>
          <a:prstGeom prst="rect">
            <a:avLst/>
          </a:prstGeom>
          <a:noFill/>
        </p:spPr>
      </p:pic>
      <p:pic>
        <p:nvPicPr>
          <p:cNvPr id="35848" name="Picture 8" descr="http://1.bp.blogspot.com/-_XeOxAACT4A/TbBy9DhfZTI/AAAAAAAAAAQ/3-XbpxI3ha8/s1600/vietnam-war-background_2.jpg"/>
          <p:cNvPicPr>
            <a:picLocks noChangeAspect="1" noChangeArrowheads="1"/>
          </p:cNvPicPr>
          <p:nvPr/>
        </p:nvPicPr>
        <p:blipFill>
          <a:blip r:embed="rId5" cstate="print"/>
          <a:srcRect/>
          <a:stretch>
            <a:fillRect/>
          </a:stretch>
        </p:blipFill>
        <p:spPr bwMode="auto">
          <a:xfrm>
            <a:off x="5105400" y="381000"/>
            <a:ext cx="3581400" cy="1882317"/>
          </a:xfrm>
          <a:prstGeom prst="rect">
            <a:avLst/>
          </a:prstGeom>
          <a:noFill/>
        </p:spPr>
      </p:pic>
      <p:pic>
        <p:nvPicPr>
          <p:cNvPr id="35850" name="Picture 10" descr="http://karlomongaya.files.wordpress.com/2013/10/ho-chi-minh.jpg"/>
          <p:cNvPicPr>
            <a:picLocks noChangeAspect="1" noChangeArrowheads="1"/>
          </p:cNvPicPr>
          <p:nvPr/>
        </p:nvPicPr>
        <p:blipFill>
          <a:blip r:embed="rId6" cstate="print"/>
          <a:srcRect/>
          <a:stretch>
            <a:fillRect/>
          </a:stretch>
        </p:blipFill>
        <p:spPr bwMode="auto">
          <a:xfrm>
            <a:off x="5181600" y="2133600"/>
            <a:ext cx="1830866" cy="2438400"/>
          </a:xfrm>
          <a:prstGeom prst="rect">
            <a:avLst/>
          </a:prstGeom>
          <a:noFill/>
        </p:spPr>
      </p:pic>
      <p:sp>
        <p:nvSpPr>
          <p:cNvPr id="35852" name="AutoShape 12" descr="data:image/jpeg;base64,/9j/4AAQSkZJRgABAQAAAQABAAD/2wCEAAkGBxQTEhQUExQUFhQXGCEbGRgXGB0YHBofGhoZHhgdGBoaHCggHxwnHBwYITEhJSksLi4uHB8zODMsNygtLiwBCgoKBQUFDgUFDisZExkrKysrKysrKysrKysrKysrKysrKysrKysrKysrKysrKysrKysrKysrKysrKysrKysrK//AABEIAMQBAQMBIgACEQEDEQH/xAAcAAACAgMBAQAAAAAAAAAAAAAFBgMEAAIHAQj/xABHEAABAwIEAwUFBAcGBQQDAAABAgMRACEEBRIxBkFREyJhcYEHMpGhsRRCwdEjUmJykuHwFRczU4KyFqLS4vEkY5OjNENU/8QAFAEBAAAAAAAAAAAAAAAAAAAAAP/EABQRAQAAAAAAAAAAAAAAAAAAAAD/2gAMAwEAAhEDEQA/AHF1/SUiNz8Kp5egh0pMGxg+vMUQc28vzrA0ArUN70Hr9gT0FVMM4FGR+r671b0kpg77VWwbZCiCL6dxsRNBDh8MUOd1UIVJKdxPVPSp8M6kqWAbiAUmxEc/FJ616yTrgxF6kS2O0mBMETz3E0EzadO21XWxIquncWq2yDF49KDTRWaKm01mmgh0Vmip9NCeJccWGFLT70hI8ztFBYxDyEQVqSmbCTFQDM2ZjtEz51zp/EOOKhxQke8VHZW8DytV7L8O45aFJ6KIjURzE9Zig6IlIO1xWyW6VOGs1KZQfd3jpeFD0kfOnRmFAEXBoIOyrC1VzRWFFBSU1WvZVdU3XnZ0FUM172VWwisLdBUDNYWat6KzTQUizXnY1cWYEnaueZ/x8ptZDQRpH6259AaByfhIJMfGq2GzFpckLFq5U3xg6+vSEQVm6wTy8+lUF493tSW1KIB7xgwSNyCKDujbYO1euwkSSByHmbAec1zbKM6xK0oWFDUe7EkBeibGNiR97ypsy7GOrS0pzUQFX903KrBXOQOdAwpatWwaqZCa300FbsvCsq1orKBQzBKg42UxeAfnsRUwxJ7RSSNgSDHLzmPjFe5nAKCSAAdz0E1zviHj1RcIw3dRtqIkqubjkBQdJQvUJG0/lXja5WYvb8a4qzxhimj3HVbzB7yT6flTbw77QUqWE4pAbJt2iQQn1B2HiKB9CRrBHOZH9etasI/SK5TJ89q8w11gyCLwfA/hUyFArjoD+FBKXIWlMbjfyq+2KHOH9Ik3sLiijYtQbCvYr1IrcCgj00mcb5jGIYw4TqJCnPUAhP4086a5Fj84Q7nSTPdBLY8dIIMf6poK7T6WHUlCEPvkwoEqVpKj90RpB86auLswUyWgWwQq5USrukb+6Cas4tsIa14ZtAc1CJFt7+sc6IZQHXEK+0paPe7pRPu8pB2UNjQI4xgbxClJIW2pBc1JMiDIXB/DrTrwnmYX3JkFOpPpGr6g0K4vwTDWFfW2gJUU6SR40H9muYhbqEjnJ9NB/wC2g6qE17prdKa2CaCLTWaKm015FBDprwipYrzTQR6a8KaliosSqEKJMQCfgKDmfHfFStammj3U2N/eJ/AR8jXMnHdarnVe55eQFWeKs1Ljy1CwVYDokD6/nVDJUhbiUyJJt+FAbydgrxCGdME7kfdTEnyrpKVrwbB1JDiQISsAAgmye0SOUxJFAuGstRhVLfdUkuKsJ7oAny+lW8x4vQslpLSHEkEWUZg2+NBHm+EUy2lxKiTN1xaVA32t5URyZ9x10pQUkJ0FWq8e6So9LX86h4nxOvBNhfcSoCSoErOkgQkjulRJG8V5wyhtpbiCtYSpIUSsp1m8BPdHjEUHQsO6FCUkEHmKsChWVOwdCtKZuhvmlAAgnxJouKDWsrePOsoOZ+0bElLKEgwHFhCj0BN7+VqXHuEGn7tyiEwNJ3PImjntMKuzZhBUO0BJmyTYJ1ACYJVvypaVnq2bIW2pafuBtYg/vavrQWOHuA9F8T+kM2AMC3Xn6Ub4jy5pWGUjs0p206QLEbEUEe4vxPZoUnDlIcTq1ODUDEAltKVXG28b1IOIXlpb0hLilKCShbRRcz7qgYgeR9aCf2bZgtLjmHdVOjvIJPIzI8RtHSntlf6Ui2xjry/q1ckzRl0OqcDKm9HvQoQAdik2k89MSa6NwVmCX2UKBmBE9TagPLAmrKm5gyR0IMR/UVVdABmpsRMJg/dP4UF3DKPOKspqngyTM9SPgauCg9Ir59Qg4XMVNOAgpelJPRR5E8oIv4GvoQVw720ScSl5P3CET4pAUJ9Vb9KBi4nQ+pnQy4ltdikqOkEzfvcjHWp+CVYptGnELQsmboUVR5q5mhjWZMvYdpbxKdbaVEcrgGimEzTDNoGlwBIGx3HlQUPaNmYGHLZMazfyFz86VfZK+VZiykTEKJ8tB+VhU/Ho7fDqfSD3VgAm0g7+lHfYJkIHa4xXvf4bY8DdavjAoOxoTW8V6mvYoIlmBelzH8Y4dtRTJWQb6dhO16XPa7xKtvs8IxJdc7xA3gyEj1N/Sue4fAPJRqURJJQoyIE7Ek2oO+YDMEPJ1IM+BsR5irgFcN4dzd7BYpntrIUO93wpJSVaVFJFvH0ruYNBqRQ/PY+zvSJHZqt/pNWMdiwiBNyYpA4t4+YbWvC6yVq7qiD3U6gfeV+VBynKcrS6l95Su41a43JA029aL+z3LkDELWoSUJ7gPU86C5ZmqsCt5ooDjbkSDa4nStJ9fpRPhl5TeLKOovQdNV2SyApIJHUC3lV5jK2RC4FuZi1AGHe9ECKNJxaAgpULEQZ2jnNBaVmOEeUMPKVkKsLESL8/WqzjyQteIWgaEHsmU83FAkyfAGhHDHEWFceW0w37iSS7aBePO5rXF4z7SuAsJSmQgDcTz/eJMn4UDll+B0pUtSgp5w95XTV91PQD8Ks5Y/ACCSSOZ8eVBcC4pkQ4oBA+8sgFMcjyiiOKxKUgq1JA3Bm0UB2aygX9s/tI/irKBT42wmtDRvKSTHUEAEfOaWBhi6VAaARMq0yvxi8avGKfM6VoH6VtS24uoJkAc9UQR50kZj+jU4rDKBChqQfP6xQTMZqHW2WkYd5BSYSrSCEcu8DYpIsR+VXFsBlSSqDBkAJCQDBEwPAn4mlLDZriUFDaGHCkEkODkT7ytW0TNiaZH1uLZBdjXzI2PQ/Cg84iQksOvaphBSE27y1WRA3m9F/Z1lJwzCELs4RKk3kSLBU8wKScXjVpcQUwdKSoAQSDfvQfIxV/h7jBTbq1k9p2hkgmDJ3Pwi1B1RxFbvpsn90/hVHB5m242lZWmSLwbAjf0pBzrjtxx3S0opbB0o07q5Sbc+Q2oOpMupQhS1kJSkqJJsAAbk0p5h7UMIg9xDzqZupKYT6FUTQbOWsS5ly/tLh7BRGooELgKHv8ikkAGKizPJe1waWWktISlJWgpIkK/aOrmN7H0oOl5DnLOLaDrKtSDY2gpI3CgdjSL7VMtS4oJ7gLoiSb6wD2Z0+gE0t+zN3MMMFkhDbCjJLwNym0oAubWnbanHOMxGLWEaRqShSwoASIBAKf9ShQI+U4cnCIQ4O82Cgxf3DFiPSt8typBVcFXiau5Hlqm2NKpJKlTPUk1O0ypvUQNkz8OZoL2IwKXkqZIloJhQ6k/kPrVPhXArwDv/5GIGDUZKER3TP3pvpPMpvSljs1xKBqYXpUV6thJSmZkHcSoUXyni5xwNpcQEvBRBt3VpKSdj4gW8qDuOXZmy8JacSoeB/OhnGfE7eCZUokF0iEJ6k2k+Ama57gc2Y1FTYU2sHvJB7pPUVdz9hrHtpK3ChxEaHJtYgwtJ3TPS9Am5vmDbuYDEatTZRpXqCkysA6rnfcbdaMZbmrKVKw4YaLZIMqVaQDCYjff1NVM/bcU46xiEEpQnWhwLGgHksJib3TQ7L8Hhi6HHexC0zZS1BUiYGgWJ8aAhx2MO9pQkpbU2FQEjvKUSNCEpFiVEj612PDZq39nS5rSoBAmDzjb4gj0riWMbR9qZcKASpClBLiy2kGUpKioC2kX+dWzh3+0CkJCEFtWtPadoFwDsVATsFD160DPnnESlNBWs61OAQnuwk/rHlXLMdi0F91RhI1809pqUAAQSB0iriS4p/QJUlV5FoAEq6idx6Ve4Rw7TqVpVpSPfAULqMDUUJ8LeVAOzZLUjDqS92qNMSkapWUkE3jTB2HhRpeFSl3tBZUQT60fy8HssY42n/CLbYgSYJBdJUbkhJTfle1Cez38TQFsA8AJJmp82x4DSpRqEQQZuDvttalVx4tmUknqPyohk+LxLqglrSqTGlVpoDfAPD2GU06Gu1CHIJKkgKABnQFfeE845VvxI6xly0JbSS4U7wFKvYAAc7b1M/j8Qw8jDvw2lxEhTKoMk/dMC4sYNjQfinLlsYzCureU4VQlJVeYBkmfCgrt56tZJWguIOyo7qCZjVO0/hRrLsenGBeFIAdQJHelMEXhUARB61rl+LnFBPZHRHeUHUgTBhRbmTe1DOJHgVu4lpWhxlQbBKe6q33BBBMqIvaaBx/sY9Efxf99ZS7/wAQPf5iPgn8q9oH80ncW4FjDYdx1KEoCe/3QAZJg+J322q/mGcGISYHUfnSlxGsrZcA72oAKCpPd1DVHjExQLjixqu5pTuRJAUPIb1fOa6u4gzIgDp4ml77OVgJBCiBY3GoDYii+RYUtmSKAjjMh7YNKbJS82pISocxI1BXz+J60ZzPgZp1JdwxCHBJ7PZKjyvuBPQx4VRY4ia1qZTchIIULiSYKY8bfOm3BJIAUYEi/hQchxOHxjXefDjY2hUj4RbrU/AuDL2IWmUhSEynVMdOV5rsJcbdGlQC0HfWAQfIEfOgx4RYQ52mFHZOXsCShUxYgyU7C426UGZhh1OsOJU6rSGVIcSpCgFQFQQbAEwOtK/Cb5RhG1OC5SFJCgDMmArxsLTI50axKyNaFNugxCitYUlQMyEke8N7n5UAzbMkLWdCgQmEmOon8bR4UBhWKLhSVPKKRuLyYF4tAFwKgy3PWcOt/EPLIEBpCQNSln3lBI8BovsJqvj3y22SsXMAJ6Ae6n43qhw3lrhdU+UhwN/dI2KiVKKP2gI38KBsy/iTDPJTDb6XFn3OxWqL2KlJTpiPGhGe4paXnElwJYCJKYEdQSYnqY8qvZphsQtBWzi1aCLAwCPAxUPCuUN4zG9i8ntGktlbgJICiIS1tFrlW/IUCxlae2UtwiEnupHRO8nxO5q+jDSkHm24D6c66l/d7gwIbDjc9Fk/7podivZtIUEYkgKMkKQJ8pB/Cg5i2v8ASLI2N4rVGOPaAGY0/iabcw9m2MQ4FNdkscwFwfGNQFL6uB8ccRoWytCdH+IRqTabSmbmRFAWzN4v4YgK7wGpPmOR8PzoNh8vDi0u6b7kEc+dWFEsrcZUfd7pO3gSJ/q1TZLxMlhLqXUFUCUFIFlgwoKttN/UdaArjnkgsNgAqbWSZHVB7u3lNFcsysPOFxTadBSUyoApAmYSlQsdrpj5Uq5bhUvEu4knskk9wbuGZOqDYTuBuTTNiM81BITZISCBtA5CglyfhtnCt3WXnQSe0I0zNgLHYD53oBmODd+0FSnS4ooCANISEgL1ACOZNyecCaYcO9qO9iLGqmbtHQVJIKhdPmkz84igj4KBa7VpSrrdUpJ6qg6geoIG3hVxWThRVLEz+orSB4iDpPpHkKppYbPdUU6lnU0ZAUDuez5zsbdKYMlx5eJQ4kduncpOkqTyUOR8R1oBB4bwq1BJbGvoHjfzSDNNGSZG2x7iEpHgLnzO8edXGsOsGQYneQJ+Va5o+tCClHeeUk6UyBYC58th60HMuLi4vEF0O9okukNoAjQE6kETzuAav8M5dim3niNC8M4oKDb8kpUpI1FBvF9QI8qKN4JCS1bvFQSgDnputUnlvf8AOibndjeSQPnQT/2C0ohcqQuIOiAPhFLuecGvrZcZQsLQtYPd0oUkCTbkTqimT7VBjlRDDYief9Cg5z/d+94/wp/6qyupavH5VlBy3tOXXaoXm7ERvWxRMA1KjpuKBZTg+zMxqTqMwLpk8uviKixbi3iUNSEc1CxV4DoKYXcMFG1p3vEitnciSVQgrS3yTvyG53N6APkeBSybAOLmQALCAYlXrsKbcPhXFwXT5JG1ZgMHoEAeVbHNilRBBFjeBpta5mdXh40F7VCglPvR/COtX206RQRjOcOygLUVHWbqjn+106RVHOeNQylRQlKv1QTueUxtQWeIyEp7QmAgyfLr6b1znhdOt9RSLDv32kbH4xXQ8txLuLYCsShrDtuJ7q1KF/8ATvHnSS1kisKpwJeZdQ4bKaXMJE+8IEG/jQWMe7rXe6Qfiab+DcNDCnE7qcII5EABP50kau9FOnCmLAwyQLbk3i5UTQXM2wbTWpRHeUbIG0nnFEPZlh1F3FvL3ltuYj3UyRHIAFApXzZ7Wu36wJ6WPWujcGYJIwgP+aVKMHr3RB/dAoFXhHE4zGLU6MZiW1a1KLa2ArDqbDhSlLSrd6BG5MyYqT+8VTOLxScQkfZEqcQytIg62UgrQTNyqbWEGmPI+DW8ItBZfxQbSSQyp3U3edwRPOd6F577Om3sMhhDhSE4lT6lLGoq7RRK02jkYB8BQV8X7RVtdiF4NxZVh0PvBtUlpKzG0Xi0m29Ny83a+zfapUWtAcBSkqOki0JFyb7Up43h/HIzHEYjDow60PMpaSpxxSeySAAruAd7aQJApt4fywYXDMsBRUGkBOraetuQnlQA8PxrleJKWy8ypSyAEOoIJJsB30xJNoq09whl7gKgy0NRPeQdMnYxpMT+IpT4aa7PA5hmGJYHaKddfSlxA1J0JhMahI7w+VLSVYxvBZbhHWWwxiMQ2tt1CyVmXO1IWgixvM0HQ804EbcRobecaG8QlQkmSTYH50G/u8fSruvoWmAIUFJNo8xVFDzr+aYxKcVmLaPtAQ2thPaMghCdaV6gUpg+nWum4lzQ2pRPupJnyG9qDmGXuGGvhbaRIP0q++BaevLxtQHJsYjSkFYSQSYJvMz+O9GEuyT6HwPrQUcMOzltIBWjUpvUJkG6h4b/APN4UQfwZUUrHcWIUhVwRa0jpB2qBaB2rarWUUH6fMEfCi/2dLYgJBSJIvBB35zN6AlkueyCHu6URqUbJv6+G9L3E6DiXdaiezQYSASkmNtuRJk+layFyVtnUNtJkGepIHPlBoXw9gcQ2gJxLnaLW4DJ5AAW+RPrQNOCw8BpxW41af2UmwA9ImrTpGueSb+tUmsTqQkJ2RA+Ag/Oa9xa9KTO6jPp0oKy8Rc/Gp8FmBkepjzP5ChjzloHM0NxeLIUsJN5CU+Y3v0maB/+0p/XNZQX7Yv9j5V7QK4HeM9YqxpgUAwmYkplRJN56zO5omzibAzM0FptPf8ASpkuEERP9GquFWCu5IB3gTab1MjEwogJnoTbmaAqlciQIqniMI1IWUJKzuenj58p3rRh8jcR13g+V6oY7HkmZgUFDistht1UwFp7wHUbEVp7K8J9oK3FstuBKQEF0SkEe8oA2J2E+dDM+xAd0oAkC5vM+Y5Ux8FaCltJSVIEogKjYxJ25g0Dy4/iZ0pRhQkWB1xbppCdopE49wiW9Cg2yglUFTBhKrSdSYF9r0z43LRJ/wDTNxF1LxED4Ak/Kub8XrbDyUtdlZPe7JRUNROxJsSPDrQU2npJmNrW/Gm3JME4rDMpTIGmSfO9JLarGd4p34U4idw7TTWIAWypILbo3CSdlAe9pMid9qC6Mt7NJknbmefgK6tgGOzbQgfdSBbwFICWu3xGHSm6CsLJ8E3/AArotBtSVi+LFt5o+wop+ys4TtV2gpVv708wQIp0pez7gzB4twOvtFS40kpWtGpI2C9ChqHnQB8Dx+l9eHS2gIC8OrFPFwz2baZBSIiVkjc2Aq5kXHLT7D7rja2VYdIccbN1aFJKm1pjcKT86G/3YYdtl9OHUtLjzfZFbiiuGypJWlIERIETS7mnCTzTuatYRh0ocwjaGgSVBWpSdYC1n7o1QmbUD/k3EWEzFDjaDr7sOtOoKVaVfrIULg1YzLh1l5WFUQU/ZV62kogJsnSAUxtEbQbUo8E4ZTGaPtYlSnMQrCtqacXA/RiAtuEgCUr5i5EV0cCgT8Fwk/h3VKwuNUhpx0uOMutJcSSsyvSoaVCeU0X4vf7PBYlRtDar+dvxo1FKXtUxQbyzEftgIEXuoiPpQciQ4ErPd1EiUgyPPY9PpTfkeJbdQFJsocvyvSY+CNA+8ACg9SBdJ86soxCmlJfa7oV76YG/OgZs5wAX2jKyoJVCwQSn3SARIv0o+81be0R8q8w6kYhlDhFiJn67eVXmWQUigXm3NCt5FQYjE986ZOlJ26mwn5j1onjcsRe1DMgwyQp0lR7qgTPRIkA/6iPhQFSsNNyrZIGrxIG3qaHsYnWSpxU9P69aqYzGnELKU+4DJv7xG1+n51MXE2CwmI3FiPzoJsOApQUFAoHOenWlvJsUHnCqZEyOngRVviTEhjCPOIVciADAuswY6mCfhQDgPDPLH6NslMRJASPiSKB77fzrKm/sV79VP8VZQL/G2CbZ7NLKEoHOOd9z1NUcIICR4Vf4jcS+pPe73QwNiOVUwQkx0EUFtGJ0kwSPGPrWr69ZjUPEgEVNlneSq4A5k7WG1efagASmPh086DFJUmO9KYsNooRjlfrzHhVnXMkW6nrVRbQPeecBQPu9aCgyhIQt0jSidKepJMUts5w8gJ0O6FAkFJmLHe15/Kj+NxRdlQTDbYOhP1J9KVncrU4tSwoaFqMK3POxFoI2vFAQzTPVlTcrcUIuCowQodOla4S6UGN5tyuTUed4BCdCQSpYSB4JSkW81EzV/BMgNoEgEJG/lQSBFj5UwcP5qF4QNrbS600pQUB/iIJJIUPCDS3iVFKVG87fzvR1eWtthlaC604GwFrCSULMTy8SRsaB39mDKFYlSmnittDZ7h3SVEASDcWmup1z32R4YaMQ9KFKUsIKkpidAmDbeVV0FlwKEi/oeUg8uooPQK1NgSdh/RqQGdjVLO8MtzDvNtkBxbakpJsAVJIEx50C/guPcIv7KFKU2rFAloKFoCykSoWGoi1MDGLbWpxCVgrbICwPulQkA+MXrmeacAupbxBISpLGXIawxBlXaNfpFKA5HUPWaYfZMlxWBL709riHVuqJsVX0pPhZNhQOXZiQqBIsDF773resivaDyud+2rFacMw3/mPfJCFH6kV0WuNe3DGn7Vg2hybWsj95QA/2mgU8ZqCAOkEHpFq3y1x/SQUBQNxHjUqm5THhVfL5iRZSTFv5mgYOG82U2lxgymx0zfSSDt4U55I6UsIClFZAusxKvExaufr/AEkLQIdQLj9Yc6ZMjzlPYQTdJi9rbjl0+lAZzHFiD+NJKsWpWtDUhKzK1bEgWt0EetT5jmJclPuoVbxV4nw8OdYnLXFpITCEkbz3jP8AW1BfZw6WgmO6AIsbEdfHnVd9KJkKJ+lCsRl77fuPagPum6f5VVbxrh95BTG5mQR4WoBvHTzi1tMN7BPaEeJkD5A0Z9nOfJA7JRUHEbpNvoD9K8ybs14hTjnQJTYkmJ2AE7k1nGOQBS2HcIopeK9JKZSdiqVcwRG8c6DoX/F7H63/ADq/6KyuefYsw/8A6F//ADI/KsoFtL4w+KKzvoUPE7RRo5ilQBT94TNBeIMMk41tCzpSoi5/r09aNO5M6Vz3dMWiwtQGMoxIDYuAST9ar4rE63NAPO9RowwCdJAOi5Mxudh8arIe0yEJiTub0E+Y4wJGhMeJoM6SsxJq8phS1aQPM0WwOVJbGo7i8mgE5gzoaCBuRc+HOhGTvpSktFtStRkaVC0j7ySNrb0QzPFF9wtMjUo2tskcyTTLhuGW2WC62oLWB+kCveT5eFAmZpgww0VH3yP6ipNBgRsB08KE5/ju2eCJMSB53o6tQ2EjztQC8akrKG02KzHrtem58JwiEpW+pRidOvSgeK1ch4JEmkbMcQoOjszCkxBEbjnevFZWt26lL7RW2uSCfM7UH0l7PSfsDS7KLkuCBpkKJ0xJ20gb3o2jWGQACF7X5E7qsdhJNDMLlJGBRhULU2UsJbStBIUlQQACCPGkfAe05TeWIUsBzHa1MJR+spJgLV6FPmaDoDTQSAk91CXNAJMWnWT5GAPjU6MQohRBgJClSRuNStAvysflSrl/Gi230YLFIC30YUvYhxEBCFBJUUhPgIv41DkvtHZxQE4TFdoUkpSlsuJWESbLEDlz50D2l0lVk92Lknn0jyrzt0zH7WnbnE29KUsp9o+BdVpWtzDuEwW30lEE+MRPrR/BKZVqdbcQsI1JKgQQFbrKiOe3kKAjrF7i299vOvUqkSNjQ77MVMhIKVazK1A2UlRlUeY7vka8baWGkp++uNV7JAAlIIFrDT5kmgKTXz/7Vnu0zhYFy20hEf6VLP8Auru2Xn9E3aO6Legr5rz7NtWaYx2NWp9YAG8JOgR6AUDDh2UuIBQREAiPG9Du804VAAoJGoEEx151d4Z1BPKyo6SOU+IFqK5zhuyV2mk6FbwNp50GqctLgDrBQoTYomRO8z9KhRl7qnCEN6VSNSSe7pMklPjI28TRHJcWy2ruygqTMfdWBzHKd6IoxqC6paTyBMjouPxoBOGEEnQARYagDB6iakeK1C6rbxsPAWo0/g0vd5BvcFPlvHjQt3tEAhG/QigpjCkzqlKOc2mljPuJcOn9E2oquJI2N7iaLZozinhoUCEnpafPwpTxnDZS63pSClKgVqJAFiCUgb0HS+EcEW2G3HEhINh17xm553O9Mj+VJ1BYjVB8j5j8aWMpxaVpUyTCHgSj9hX3k+hg1dU+6/h1MpXoxSBvuNQ3HkobHyoLn9nPf5LH8av+mspf+3Y3/Mc/+D+dZQDFhtyStKFGNyAf/FBRmisNqTOts3bJPujmmeccqixbymFFMmJ7p69aJZHka3wpwpSpoiyVTCjeSB02oJcsz1BSnULmbnnc0WSW3UwjT4nnQXMOCluttISoJLaTfldRO3rQ/D8APoUD9p2OyQrkdj3qBkS2nDJUtxSR4+VB23141RElvDj0UufoKmx/C7hKlkrcamezKoCdvl4UMwmbFB0aUk7lXIfy5UDBobZEIAEdKA5rn5gobieavPceIqjmWclZhJJkxbdR5elQ47AKaQkq3V73gd4+H0oB+GwMqS70c+Q/nRfF4lMRc+YNVMtcIEWiVGfWtM0x33ZnrAoA61FS9qYeEsIt3GYZrUqC8mRM2SQVfIGl/Bqld+ldF9k+DCseF8m21Kv1MJH+40HdW1fWuSez7hkLzfGYhST2bDy9EgiVqUog3/VEn1FdWQa2UQAZiDvQcSVjCtfEGMv7imUeGtej/agV0P2c5fj2GGUPLw6sKGgUJSlQcGq4SrlaTfnVprgzBpYew6GiGnzqchapURt3pkVWyLgdGFeQ41isZoSZ7FTpU2bEQR0vtQBnC0/m2ZPPIQ41hMKEQsBSdQ783tIhQpFyjP3cNhMcy5IVjGEutDqpxRSogcpSTb9mnnNeHsQzhs47JKnXMW6NGmNRSsAKsDYJlQ9KEcV8OhrEZI2ocktL5yUKQr1upVBBxNneLw2J04d1SW8vw7Gtue4qdAUCNr6gPIU7cQ8bHD4jBAJlh5AW8YMtpcKEtqnkNSoINc0zfApxLWb49wr1JxHZtwqE7pHeA3Eaaa8vb+24nFtwCDljCEBc6U6xqHzgz4UDPlvG7b+LxjLelTWGa1lzqpJVri90iBB6g1898M4YYrGpCyQFqUskGCJClWPmRTxkeC+yN5zpP+DhAypQMhTqk98jwCpFIfDGPOHcLugGEkCdpPl9KAlh+Jfs63WlypIUYWneQd48YvTVlvtDYKQjEQWyI1Ad5PXWk7jxFcsxfeUo8yb2qINnleOl486Dr7mJY7JRbUHUtr1JLZkgE/L1qPFZiW1y2pf6VI0wBzIve0C9cpwmIUhQUkkHwJB+I5UycPpW+qzrbSUqgaySesJA5etAyIffMFhbna6wYBtEwSZsNpmntjHOqACnE9odgESNupNK+TowzQ/xlFwyFECAfjMDyo3kuPw8lLc6uZJ1KPr+FBYxDCl91brgP7GlMjnyJt50GzHAJQ3oQAFAfxdZPiedWs0zEg6k8jb+vKo2zqmT00nwOxoATePIAQsgIF2lRdC7hRV4nY0RRmKipKp04lIhXRwciOsdap55hkAHvpTYrufRfxsaS8PnEKTqClISbXhUTyPLyoOm/wDGr3+Ur4H8qylT/jNr9R7/AOusoCmCbbW8lt1KVBXIjYgEj6RFOTUgQkJtb3o+VKPDjzb4LypSpKgQRt1IIPhTc5A94KHiBI/lQaq7Qfdt5zWyVLP3bVuh1vkqrIX0BNBWSVbFKv4UkUrZlwe2snRrQFGVJEQY8DJA+VN5LnJIH+qo9K+fZpHO5v5xQKeUcGtNq1XWoczEDrePpNUOOGAnDrgbaTz60+OLIH3YHMwEjyAvSL7S3tOG/fITcXMmSY5WFqBEZdPZzMGN48aHOLM1Zy/EhLbmoA6YifE1E9mAMBKQnxAoNsGg3J3rr3sZwsJxDpG5SgegKj9RXKMIIQOhv513H2ZMaMC2YguKUv4qIHyFA7oXVHPHobEb6vwM1KldDs7ckJA3v+AoJMpzGEkH3QJH5VYwDy1KUonu8/5dKDYtvs1lI2gH4/zBog+sow/iYn1NBri8zcKtSdQSkzbY/vVZzMsrS0843rLagpsxdCuoPpUaiBhj4pn1NRsn/wBKZ8Y/ioKz/CWFdwjzDaVNt4hfaqKTJC5BkapAuNtqky7IBhnH3mllbzrSEALgJ/RIhOwsCd61weNKQANgdvWTV5glaio7dPpQIOY5GcHkmIQ9d59YLqgZlSljnzsJ9TXIwmVJQkQBP9fGu1e2DFRhWkfruj/lSr8SK5LlKWi9oVuQecCenWKDzCM6gQhCXCiNSlR8B1Nqr4jB94lGvSQNov1sOXh4UzYJwDWkJQnvQAgQABYW+NLWbtlPZwJjUnlyVIoBj7AFto/Zv8jWMO9kqRpWLEhQitX1Hmkg1BPn60D3kuauOd5nDM7gEd2x/wBW1GnV4lvvqVh2vBJB+gF65W26pPukg9Rb50UwOfrbklCFqIsV96PEA0D1jMzQUFxSx0J/r6Clp/i4hCUNokgQFL2iTptzIEb0u4zGrdMrPoLAeQqFKaArm2KLhQpRmUD4yZqrNZj7dkn/ANsH4yaj1UG2qsqPth0rKDomPQlltptA0ggk3+tPeW4orabWPvJB9Yv865M6+44oqcVJPICAPADlTtwlj5YKBJU2Yt0N/rNAyYrGJT92T5ULdzlKPeBBJj/xeo3XD+oSecmhGYqClItfWBEcp5CgZ2MWpyD7qehOn6XPyog2mNkg+NvxJqBvULSY8Nx/Kpw3z1KPrQeOaU3VvyKrx+6kflXNfa1iiewRcSSqDuYsCfjtXR3LbRPU3Ncg9pWJ14vSDZtAHqbknxuPhQLCFHSsddM+irVADFXAuWQI+/NtzFQYdnWqBv40BfCplhJ6E/19a7rw1mTAw7LbbzR0oSIChMgXsTO81xJlrS2EzcXnx51TK+u4oPphLtarQFEEz3Tavm5nOn2v8N51H7qyPlMU1YDjvGoSmXAswPfSDNuog0HX8bg+0WlWqABBEb3n86nxqNaCkWPL0uK5tgvaav8A/ayk9dCin5KmmvD8UtHDpxK0rQ2RN4Md7SNj1oLTLDywEGQhPX+rmrWaKIQltAMdfLl6mquE4kwrkaX278idJ+Bomh4G4II8L0FH7JpSkn3puPpRNmyQKgcgxPKttdBzn2zY8J7BM97StQHmUifka5CNWoKSTIuD5c/Kug+1YFzHAE9xtpI8ySSfwpdwWDnzUYHgBQEcozhtwALAS4N/GtOIUNpR3VDVIITz8fSq6coSp0zsKBKSAe7M3BB6yRbwgCg0XiBIJEDw6+VaqI3F68fJO6QfkaqGR1FBLy9a1XWnaVhXaglRUsVVQurWHuRPWg2xyiVgE6ilMTtYcqjdgCoFuSSrmTUuHlxaU+P/AJoPdCuhr2mPSOgrKCdCdqO8KGHlAbFF/SI+tZWUDRiDG1BsY6ZQbTrTy8RXtZQN7f0NSGsrKCF3auI8SHU/iVHftCPQGBWVlBBhQAowPdFvXeqbbY1nzisrKArhTbc/0KpOb1lZQVsTRplPdHkPpWVlBrM+lPnEPdythI2Ib+k/WvaygT2TdI8/pUqcUtPurWmf1VEfCKysoD2C4hxLbJUHlqIH3+99aJZHxpiHFBKw2fHSQfkaysoFrjl4qxbxP7P+1NV8Cnv+SbV7WUG7az3jzhR+VLWKMp1HcEp9AVRNe1lBWebCbgVXxAtNZWUFSthWVlBsgVfy8X9D9K9rKAZRLh4fph5H6VlZQMk1lZWUH//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35854" name="AutoShape 14" descr="data:image/jpeg;base64,/9j/4AAQSkZJRgABAQAAAQABAAD/2wCEAAkGBxQTEhQUExQUFhQXGCEbGRgXGB0YHBofGhoZHhgdGBoaHCggHxwnHBwYITEhJSksLi4uHB8zODMsNygtLiwBCgoKBQUFDgUFDisZExkrKysrKysrKysrKysrKysrKysrKysrKysrKysrKysrKysrKysrKysrKysrKysrKysrK//AABEIAMQBAQMBIgACEQEDEQH/xAAcAAACAgMBAQAAAAAAAAAAAAAFBgMEAAIHAQj/xABHEAABAwIEAwUFBAcGBQQDAAABAgMRACEEBRIxBkFREyJhcYEHMpGhsRRCwdEjUmJykuHwFRczU4KyFqLS4vEkY5OjNENU/8QAFAEBAAAAAAAAAAAAAAAAAAAAAP/EABQRAQAAAAAAAAAAAAAAAAAAAAD/2gAMAwEAAhEDEQA/AHF1/SUiNz8Kp5egh0pMGxg+vMUQc28vzrA0ArUN70Hr9gT0FVMM4FGR+r671b0kpg77VWwbZCiCL6dxsRNBDh8MUOd1UIVJKdxPVPSp8M6kqWAbiAUmxEc/FJ616yTrgxF6kS2O0mBMETz3E0EzadO21XWxIquncWq2yDF49KDTRWaKm01mmgh0Vmip9NCeJccWGFLT70hI8ztFBYxDyEQVqSmbCTFQDM2ZjtEz51zp/EOOKhxQke8VHZW8DytV7L8O45aFJ6KIjURzE9Zig6IlIO1xWyW6VOGs1KZQfd3jpeFD0kfOnRmFAEXBoIOyrC1VzRWFFBSU1WvZVdU3XnZ0FUM172VWwisLdBUDNYWat6KzTQUizXnY1cWYEnaueZ/x8ptZDQRpH6259AaByfhIJMfGq2GzFpckLFq5U3xg6+vSEQVm6wTy8+lUF493tSW1KIB7xgwSNyCKDujbYO1euwkSSByHmbAec1zbKM6xK0oWFDUe7EkBeibGNiR97ypsy7GOrS0pzUQFX903KrBXOQOdAwpatWwaqZCa300FbsvCsq1orKBQzBKg42UxeAfnsRUwxJ7RSSNgSDHLzmPjFe5nAKCSAAdz0E1zviHj1RcIw3dRtqIkqubjkBQdJQvUJG0/lXja5WYvb8a4qzxhimj3HVbzB7yT6flTbw77QUqWE4pAbJt2iQQn1B2HiKB9CRrBHOZH9etasI/SK5TJ89q8w11gyCLwfA/hUyFArjoD+FBKXIWlMbjfyq+2KHOH9Ik3sLiijYtQbCvYr1IrcCgj00mcb5jGIYw4TqJCnPUAhP4086a5Fj84Q7nSTPdBLY8dIIMf6poK7T6WHUlCEPvkwoEqVpKj90RpB86auLswUyWgWwQq5USrukb+6Cas4tsIa14ZtAc1CJFt7+sc6IZQHXEK+0paPe7pRPu8pB2UNjQI4xgbxClJIW2pBc1JMiDIXB/DrTrwnmYX3JkFOpPpGr6g0K4vwTDWFfW2gJUU6SR40H9muYhbqEjnJ9NB/wC2g6qE17prdKa2CaCLTWaKm015FBDprwipYrzTQR6a8KaliosSqEKJMQCfgKDmfHfFStammj3U2N/eJ/AR8jXMnHdarnVe55eQFWeKs1Ljy1CwVYDokD6/nVDJUhbiUyJJt+FAbydgrxCGdME7kfdTEnyrpKVrwbB1JDiQISsAAgmye0SOUxJFAuGstRhVLfdUkuKsJ7oAny+lW8x4vQslpLSHEkEWUZg2+NBHm+EUy2lxKiTN1xaVA32t5URyZ9x10pQUkJ0FWq8e6So9LX86h4nxOvBNhfcSoCSoErOkgQkjulRJG8V5wyhtpbiCtYSpIUSsp1m8BPdHjEUHQsO6FCUkEHmKsChWVOwdCtKZuhvmlAAgnxJouKDWsrePOsoOZ+0bElLKEgwHFhCj0BN7+VqXHuEGn7tyiEwNJ3PImjntMKuzZhBUO0BJmyTYJ1ACYJVvypaVnq2bIW2pafuBtYg/vavrQWOHuA9F8T+kM2AMC3Xn6Ub4jy5pWGUjs0p206QLEbEUEe4vxPZoUnDlIcTq1ODUDEAltKVXG28b1IOIXlpb0hLilKCShbRRcz7qgYgeR9aCf2bZgtLjmHdVOjvIJPIzI8RtHSntlf6Ui2xjry/q1ckzRl0OqcDKm9HvQoQAdik2k89MSa6NwVmCX2UKBmBE9TagPLAmrKm5gyR0IMR/UVVdABmpsRMJg/dP4UF3DKPOKspqngyTM9SPgauCg9Ir59Qg4XMVNOAgpelJPRR5E8oIv4GvoQVw720ScSl5P3CET4pAUJ9Vb9KBi4nQ+pnQy4ltdikqOkEzfvcjHWp+CVYptGnELQsmboUVR5q5mhjWZMvYdpbxKdbaVEcrgGimEzTDNoGlwBIGx3HlQUPaNmYGHLZMazfyFz86VfZK+VZiykTEKJ8tB+VhU/Ho7fDqfSD3VgAm0g7+lHfYJkIHa4xXvf4bY8DdavjAoOxoTW8V6mvYoIlmBelzH8Y4dtRTJWQb6dhO16XPa7xKtvs8IxJdc7xA3gyEj1N/Sue4fAPJRqURJJQoyIE7Ek2oO+YDMEPJ1IM+BsR5irgFcN4dzd7BYpntrIUO93wpJSVaVFJFvH0ruYNBqRQ/PY+zvSJHZqt/pNWMdiwiBNyYpA4t4+YbWvC6yVq7qiD3U6gfeV+VBynKcrS6l95Su41a43JA029aL+z3LkDELWoSUJ7gPU86C5ZmqsCt5ooDjbkSDa4nStJ9fpRPhl5TeLKOovQdNV2SyApIJHUC3lV5jK2RC4FuZi1AGHe9ECKNJxaAgpULEQZ2jnNBaVmOEeUMPKVkKsLESL8/WqzjyQteIWgaEHsmU83FAkyfAGhHDHEWFceW0w37iSS7aBePO5rXF4z7SuAsJSmQgDcTz/eJMn4UDll+B0pUtSgp5w95XTV91PQD8Ks5Y/ACCSSOZ8eVBcC4pkQ4oBA+8sgFMcjyiiOKxKUgq1JA3Bm0UB2aygX9s/tI/irKBT42wmtDRvKSTHUEAEfOaWBhi6VAaARMq0yvxi8avGKfM6VoH6VtS24uoJkAc9UQR50kZj+jU4rDKBChqQfP6xQTMZqHW2WkYd5BSYSrSCEcu8DYpIsR+VXFsBlSSqDBkAJCQDBEwPAn4mlLDZriUFDaGHCkEkODkT7ytW0TNiaZH1uLZBdjXzI2PQ/Cg84iQksOvaphBSE27y1WRA3m9F/Z1lJwzCELs4RKk3kSLBU8wKScXjVpcQUwdKSoAQSDfvQfIxV/h7jBTbq1k9p2hkgmDJ3Pwi1B1RxFbvpsn90/hVHB5m242lZWmSLwbAjf0pBzrjtxx3S0opbB0o07q5Sbc+Q2oOpMupQhS1kJSkqJJsAAbk0p5h7UMIg9xDzqZupKYT6FUTQbOWsS5ly/tLh7BRGooELgKHv8ikkAGKizPJe1waWWktISlJWgpIkK/aOrmN7H0oOl5DnLOLaDrKtSDY2gpI3CgdjSL7VMtS4oJ7gLoiSb6wD2Z0+gE0t+zN3MMMFkhDbCjJLwNym0oAubWnbanHOMxGLWEaRqShSwoASIBAKf9ShQI+U4cnCIQ4O82Cgxf3DFiPSt8typBVcFXiau5Hlqm2NKpJKlTPUk1O0ypvUQNkz8OZoL2IwKXkqZIloJhQ6k/kPrVPhXArwDv/5GIGDUZKER3TP3pvpPMpvSljs1xKBqYXpUV6thJSmZkHcSoUXyni5xwNpcQEvBRBt3VpKSdj4gW8qDuOXZmy8JacSoeB/OhnGfE7eCZUokF0iEJ6k2k+Ama57gc2Y1FTYU2sHvJB7pPUVdz9hrHtpK3ChxEaHJtYgwtJ3TPS9Am5vmDbuYDEatTZRpXqCkysA6rnfcbdaMZbmrKVKw4YaLZIMqVaQDCYjff1NVM/bcU46xiEEpQnWhwLGgHksJib3TQ7L8Hhi6HHexC0zZS1BUiYGgWJ8aAhx2MO9pQkpbU2FQEjvKUSNCEpFiVEj612PDZq39nS5rSoBAmDzjb4gj0riWMbR9qZcKASpClBLiy2kGUpKioC2kX+dWzh3+0CkJCEFtWtPadoFwDsVATsFD160DPnnESlNBWs61OAQnuwk/rHlXLMdi0F91RhI1809pqUAAQSB0iriS4p/QJUlV5FoAEq6idx6Ve4Rw7TqVpVpSPfAULqMDUUJ8LeVAOzZLUjDqS92qNMSkapWUkE3jTB2HhRpeFSl3tBZUQT60fy8HssY42n/CLbYgSYJBdJUbkhJTfle1Cez38TQFsA8AJJmp82x4DSpRqEQQZuDvttalVx4tmUknqPyohk+LxLqglrSqTGlVpoDfAPD2GU06Gu1CHIJKkgKABnQFfeE845VvxI6xly0JbSS4U7wFKvYAAc7b1M/j8Qw8jDvw2lxEhTKoMk/dMC4sYNjQfinLlsYzCureU4VQlJVeYBkmfCgrt56tZJWguIOyo7qCZjVO0/hRrLsenGBeFIAdQJHelMEXhUARB61rl+LnFBPZHRHeUHUgTBhRbmTe1DOJHgVu4lpWhxlQbBKe6q33BBBMqIvaaBx/sY9Efxf99ZS7/wAQPf5iPgn8q9oH80ncW4FjDYdx1KEoCe/3QAZJg+J322q/mGcGISYHUfnSlxGsrZcA72oAKCpPd1DVHjExQLjixqu5pTuRJAUPIb1fOa6u4gzIgDp4ml77OVgJBCiBY3GoDYii+RYUtmSKAjjMh7YNKbJS82pISocxI1BXz+J60ZzPgZp1JdwxCHBJ7PZKjyvuBPQx4VRY4ia1qZTchIIULiSYKY8bfOm3BJIAUYEi/hQchxOHxjXefDjY2hUj4RbrU/AuDL2IWmUhSEynVMdOV5rsJcbdGlQC0HfWAQfIEfOgx4RYQ52mFHZOXsCShUxYgyU7C426UGZhh1OsOJU6rSGVIcSpCgFQFQQbAEwOtK/Cb5RhG1OC5SFJCgDMmArxsLTI50axKyNaFNugxCitYUlQMyEke8N7n5UAzbMkLWdCgQmEmOon8bR4UBhWKLhSVPKKRuLyYF4tAFwKgy3PWcOt/EPLIEBpCQNSln3lBI8BovsJqvj3y22SsXMAJ6Ae6n43qhw3lrhdU+UhwN/dI2KiVKKP2gI38KBsy/iTDPJTDb6XFn3OxWqL2KlJTpiPGhGe4paXnElwJYCJKYEdQSYnqY8qvZphsQtBWzi1aCLAwCPAxUPCuUN4zG9i8ntGktlbgJICiIS1tFrlW/IUCxlae2UtwiEnupHRO8nxO5q+jDSkHm24D6c66l/d7gwIbDjc9Fk/7podivZtIUEYkgKMkKQJ8pB/Cg5i2v8ASLI2N4rVGOPaAGY0/iabcw9m2MQ4FNdkscwFwfGNQFL6uB8ccRoWytCdH+IRqTabSmbmRFAWzN4v4YgK7wGpPmOR8PzoNh8vDi0u6b7kEc+dWFEsrcZUfd7pO3gSJ/q1TZLxMlhLqXUFUCUFIFlgwoKttN/UdaArjnkgsNgAqbWSZHVB7u3lNFcsysPOFxTadBSUyoApAmYSlQsdrpj5Uq5bhUvEu4knskk9wbuGZOqDYTuBuTTNiM81BITZISCBtA5CglyfhtnCt3WXnQSe0I0zNgLHYD53oBmODd+0FSnS4ooCANISEgL1ACOZNyecCaYcO9qO9iLGqmbtHQVJIKhdPmkz84igj4KBa7VpSrrdUpJ6qg6geoIG3hVxWThRVLEz+orSB4iDpPpHkKppYbPdUU6lnU0ZAUDuez5zsbdKYMlx5eJQ4kduncpOkqTyUOR8R1oBB4bwq1BJbGvoHjfzSDNNGSZG2x7iEpHgLnzO8edXGsOsGQYneQJ+Va5o+tCClHeeUk6UyBYC58th60HMuLi4vEF0O9okukNoAjQE6kETzuAav8M5dim3niNC8M4oKDb8kpUpI1FBvF9QI8qKN4JCS1bvFQSgDnputUnlvf8AOibndjeSQPnQT/2C0ohcqQuIOiAPhFLuecGvrZcZQsLQtYPd0oUkCTbkTqimT7VBjlRDDYief9Cg5z/d+94/wp/6qyupavH5VlBy3tOXXaoXm7ERvWxRMA1KjpuKBZTg+zMxqTqMwLpk8uviKixbi3iUNSEc1CxV4DoKYXcMFG1p3vEitnciSVQgrS3yTvyG53N6APkeBSybAOLmQALCAYlXrsKbcPhXFwXT5JG1ZgMHoEAeVbHNilRBBFjeBpta5mdXh40F7VCglPvR/COtX206RQRjOcOygLUVHWbqjn+106RVHOeNQylRQlKv1QTueUxtQWeIyEp7QmAgyfLr6b1znhdOt9RSLDv32kbH4xXQ8txLuLYCsShrDtuJ7q1KF/8ATvHnSS1kisKpwJeZdQ4bKaXMJE+8IEG/jQWMe7rXe6Qfiab+DcNDCnE7qcII5EABP50kau9FOnCmLAwyQLbk3i5UTQXM2wbTWpRHeUbIG0nnFEPZlh1F3FvL3ltuYj3UyRHIAFApXzZ7Wu36wJ6WPWujcGYJIwgP+aVKMHr3RB/dAoFXhHE4zGLU6MZiW1a1KLa2ArDqbDhSlLSrd6BG5MyYqT+8VTOLxScQkfZEqcQytIg62UgrQTNyqbWEGmPI+DW8ItBZfxQbSSQyp3U3edwRPOd6F577Om3sMhhDhSE4lT6lLGoq7RRK02jkYB8BQV8X7RVtdiF4NxZVh0PvBtUlpKzG0Xi0m29Ny83a+zfapUWtAcBSkqOki0JFyb7Up43h/HIzHEYjDow60PMpaSpxxSeySAAruAd7aQJApt4fywYXDMsBRUGkBOraetuQnlQA8PxrleJKWy8ypSyAEOoIJJsB30xJNoq09whl7gKgy0NRPeQdMnYxpMT+IpT4aa7PA5hmGJYHaKddfSlxA1J0JhMahI7w+VLSVYxvBZbhHWWwxiMQ2tt1CyVmXO1IWgixvM0HQ804EbcRobecaG8QlQkmSTYH50G/u8fSruvoWmAIUFJNo8xVFDzr+aYxKcVmLaPtAQ2thPaMghCdaV6gUpg+nWum4lzQ2pRPupJnyG9qDmGXuGGvhbaRIP0q++BaevLxtQHJsYjSkFYSQSYJvMz+O9GEuyT6HwPrQUcMOzltIBWjUpvUJkG6h4b/APN4UQfwZUUrHcWIUhVwRa0jpB2qBaB2rarWUUH6fMEfCi/2dLYgJBSJIvBB35zN6AlkueyCHu6URqUbJv6+G9L3E6DiXdaiezQYSASkmNtuRJk+layFyVtnUNtJkGepIHPlBoXw9gcQ2gJxLnaLW4DJ5AAW+RPrQNOCw8BpxW41af2UmwA9ImrTpGueSb+tUmsTqQkJ2RA+Ag/Oa9xa9KTO6jPp0oKy8Rc/Gp8FmBkepjzP5ChjzloHM0NxeLIUsJN5CU+Y3v0maB/+0p/XNZQX7Yv9j5V7QK4HeM9YqxpgUAwmYkplRJN56zO5omzibAzM0FptPf8ASpkuEERP9GquFWCu5IB3gTab1MjEwogJnoTbmaAqlciQIqniMI1IWUJKzuenj58p3rRh8jcR13g+V6oY7HkmZgUFDistht1UwFp7wHUbEVp7K8J9oK3FstuBKQEF0SkEe8oA2J2E+dDM+xAd0oAkC5vM+Y5Ux8FaCltJSVIEogKjYxJ25g0Dy4/iZ0pRhQkWB1xbppCdopE49wiW9Cg2yglUFTBhKrSdSYF9r0z43LRJ/wDTNxF1LxED4Ak/Kub8XrbDyUtdlZPe7JRUNROxJsSPDrQU2npJmNrW/Gm3JME4rDMpTIGmSfO9JLarGd4p34U4idw7TTWIAWypILbo3CSdlAe9pMid9qC6Mt7NJknbmefgK6tgGOzbQgfdSBbwFICWu3xGHSm6CsLJ8E3/AArotBtSVi+LFt5o+wop+ys4TtV2gpVv708wQIp0pez7gzB4twOvtFS40kpWtGpI2C9ChqHnQB8Dx+l9eHS2gIC8OrFPFwz2baZBSIiVkjc2Aq5kXHLT7D7rja2VYdIccbN1aFJKm1pjcKT86G/3YYdtl9OHUtLjzfZFbiiuGypJWlIERIETS7mnCTzTuatYRh0ocwjaGgSVBWpSdYC1n7o1QmbUD/k3EWEzFDjaDr7sOtOoKVaVfrIULg1YzLh1l5WFUQU/ZV62kogJsnSAUxtEbQbUo8E4ZTGaPtYlSnMQrCtqacXA/RiAtuEgCUr5i5EV0cCgT8Fwk/h3VKwuNUhpx0uOMutJcSSsyvSoaVCeU0X4vf7PBYlRtDar+dvxo1FKXtUxQbyzEftgIEXuoiPpQciQ4ErPd1EiUgyPPY9PpTfkeJbdQFJsocvyvSY+CNA+8ACg9SBdJ86soxCmlJfa7oV76YG/OgZs5wAX2jKyoJVCwQSn3SARIv0o+81be0R8q8w6kYhlDhFiJn67eVXmWQUigXm3NCt5FQYjE986ZOlJ26mwn5j1onjcsRe1DMgwyQp0lR7qgTPRIkA/6iPhQFSsNNyrZIGrxIG3qaHsYnWSpxU9P69aqYzGnELKU+4DJv7xG1+n51MXE2CwmI3FiPzoJsOApQUFAoHOenWlvJsUHnCqZEyOngRVviTEhjCPOIVciADAuswY6mCfhQDgPDPLH6NslMRJASPiSKB77fzrKm/sV79VP8VZQL/G2CbZ7NLKEoHOOd9z1NUcIICR4Vf4jcS+pPe73QwNiOVUwQkx0EUFtGJ0kwSPGPrWr69ZjUPEgEVNlneSq4A5k7WG1efagASmPh086DFJUmO9KYsNooRjlfrzHhVnXMkW6nrVRbQPeecBQPu9aCgyhIQt0jSidKepJMUts5w8gJ0O6FAkFJmLHe15/Kj+NxRdlQTDbYOhP1J9KVncrU4tSwoaFqMK3POxFoI2vFAQzTPVlTcrcUIuCowQodOla4S6UGN5tyuTUed4BCdCQSpYSB4JSkW81EzV/BMgNoEgEJG/lQSBFj5UwcP5qF4QNrbS600pQUB/iIJJIUPCDS3iVFKVG87fzvR1eWtthlaC604GwFrCSULMTy8SRsaB39mDKFYlSmnittDZ7h3SVEASDcWmup1z32R4YaMQ9KFKUsIKkpidAmDbeVV0FlwKEi/oeUg8uooPQK1NgSdh/RqQGdjVLO8MtzDvNtkBxbakpJsAVJIEx50C/guPcIv7KFKU2rFAloKFoCykSoWGoi1MDGLbWpxCVgrbICwPulQkA+MXrmeacAupbxBISpLGXIawxBlXaNfpFKA5HUPWaYfZMlxWBL709riHVuqJsVX0pPhZNhQOXZiQqBIsDF773resivaDyud+2rFacMw3/mPfJCFH6kV0WuNe3DGn7Vg2hybWsj95QA/2mgU8ZqCAOkEHpFq3y1x/SQUBQNxHjUqm5THhVfL5iRZSTFv5mgYOG82U2lxgymx0zfSSDt4U55I6UsIClFZAusxKvExaufr/AEkLQIdQLj9Yc6ZMjzlPYQTdJi9rbjl0+lAZzHFiD+NJKsWpWtDUhKzK1bEgWt0EetT5jmJclPuoVbxV4nw8OdYnLXFpITCEkbz3jP8AW1BfZw6WgmO6AIsbEdfHnVd9KJkKJ+lCsRl77fuPagPum6f5VVbxrh95BTG5mQR4WoBvHTzi1tMN7BPaEeJkD5A0Z9nOfJA7JRUHEbpNvoD9K8ybs14hTjnQJTYkmJ2AE7k1nGOQBS2HcIopeK9JKZSdiqVcwRG8c6DoX/F7H63/ADq/6KyuefYsw/8A6F//ADI/KsoFtL4w+KKzvoUPE7RRo5ilQBT94TNBeIMMk41tCzpSoi5/r09aNO5M6Vz3dMWiwtQGMoxIDYuAST9ar4rE63NAPO9RowwCdJAOi5Mxudh8arIe0yEJiTub0E+Y4wJGhMeJoM6SsxJq8phS1aQPM0WwOVJbGo7i8mgE5gzoaCBuRc+HOhGTvpSktFtStRkaVC0j7ySNrb0QzPFF9wtMjUo2tskcyTTLhuGW2WC62oLWB+kCveT5eFAmZpgww0VH3yP6ipNBgRsB08KE5/ju2eCJMSB53o6tQ2EjztQC8akrKG02KzHrtem58JwiEpW+pRidOvSgeK1ch4JEmkbMcQoOjszCkxBEbjnevFZWt26lL7RW2uSCfM7UH0l7PSfsDS7KLkuCBpkKJ0xJ20gb3o2jWGQACF7X5E7qsdhJNDMLlJGBRhULU2UsJbStBIUlQQACCPGkfAe05TeWIUsBzHa1MJR+spJgLV6FPmaDoDTQSAk91CXNAJMWnWT5GAPjU6MQohRBgJClSRuNStAvysflSrl/Gi230YLFIC30YUvYhxEBCFBJUUhPgIv41DkvtHZxQE4TFdoUkpSlsuJWESbLEDlz50D2l0lVk92Lknn0jyrzt0zH7WnbnE29KUsp9o+BdVpWtzDuEwW30lEE+MRPrR/BKZVqdbcQsI1JKgQQFbrKiOe3kKAjrF7i299vOvUqkSNjQ77MVMhIKVazK1A2UlRlUeY7vka8baWGkp++uNV7JAAlIIFrDT5kmgKTXz/7Vnu0zhYFy20hEf6VLP8Auru2Xn9E3aO6Legr5rz7NtWaYx2NWp9YAG8JOgR6AUDDh2UuIBQREAiPG9Du804VAAoJGoEEx151d4Z1BPKyo6SOU+IFqK5zhuyV2mk6FbwNp50GqctLgDrBQoTYomRO8z9KhRl7qnCEN6VSNSSe7pMklPjI28TRHJcWy2ruygqTMfdWBzHKd6IoxqC6paTyBMjouPxoBOGEEnQARYagDB6iakeK1C6rbxsPAWo0/g0vd5BvcFPlvHjQt3tEAhG/QigpjCkzqlKOc2mljPuJcOn9E2oquJI2N7iaLZozinhoUCEnpafPwpTxnDZS63pSClKgVqJAFiCUgb0HS+EcEW2G3HEhINh17xm553O9Mj+VJ1BYjVB8j5j8aWMpxaVpUyTCHgSj9hX3k+hg1dU+6/h1MpXoxSBvuNQ3HkobHyoLn9nPf5LH8av+mspf+3Y3/Mc/+D+dZQDFhtyStKFGNyAf/FBRmisNqTOts3bJPujmmeccqixbymFFMmJ7p69aJZHka3wpwpSpoiyVTCjeSB02oJcsz1BSnULmbnnc0WSW3UwjT4nnQXMOCluttISoJLaTfldRO3rQ/D8APoUD9p2OyQrkdj3qBkS2nDJUtxSR4+VB23141RElvDj0UufoKmx/C7hKlkrcamezKoCdvl4UMwmbFB0aUk7lXIfy5UDBobZEIAEdKA5rn5gobieavPceIqjmWclZhJJkxbdR5elQ47AKaQkq3V73gd4+H0oB+GwMqS70c+Q/nRfF4lMRc+YNVMtcIEWiVGfWtM0x33ZnrAoA61FS9qYeEsIt3GYZrUqC8mRM2SQVfIGl/Bqld+ldF9k+DCseF8m21Kv1MJH+40HdW1fWuSez7hkLzfGYhST2bDy9EgiVqUog3/VEn1FdWQa2UQAZiDvQcSVjCtfEGMv7imUeGtej/agV0P2c5fj2GGUPLw6sKGgUJSlQcGq4SrlaTfnVprgzBpYew6GiGnzqchapURt3pkVWyLgdGFeQ41isZoSZ7FTpU2bEQR0vtQBnC0/m2ZPPIQ41hMKEQsBSdQ783tIhQpFyjP3cNhMcy5IVjGEutDqpxRSogcpSTb9mnnNeHsQzhs47JKnXMW6NGmNRSsAKsDYJlQ9KEcV8OhrEZI2ocktL5yUKQr1upVBBxNneLw2J04d1SW8vw7Gtue4qdAUCNr6gPIU7cQ8bHD4jBAJlh5AW8YMtpcKEtqnkNSoINc0zfApxLWb49wr1JxHZtwqE7pHeA3Eaaa8vb+24nFtwCDljCEBc6U6xqHzgz4UDPlvG7b+LxjLelTWGa1lzqpJVri90iBB6g1898M4YYrGpCyQFqUskGCJClWPmRTxkeC+yN5zpP+DhAypQMhTqk98jwCpFIfDGPOHcLugGEkCdpPl9KAlh+Jfs63WlypIUYWneQd48YvTVlvtDYKQjEQWyI1Ad5PXWk7jxFcsxfeUo8yb2qINnleOl486Dr7mJY7JRbUHUtr1JLZkgE/L1qPFZiW1y2pf6VI0wBzIve0C9cpwmIUhQUkkHwJB+I5UycPpW+qzrbSUqgaySesJA5etAyIffMFhbna6wYBtEwSZsNpmntjHOqACnE9odgESNupNK+TowzQ/xlFwyFECAfjMDyo3kuPw8lLc6uZJ1KPr+FBYxDCl91brgP7GlMjnyJt50GzHAJQ3oQAFAfxdZPiedWs0zEg6k8jb+vKo2zqmT00nwOxoATePIAQsgIF2lRdC7hRV4nY0RRmKipKp04lIhXRwciOsdap55hkAHvpTYrufRfxsaS8PnEKTqClISbXhUTyPLyoOm/wDGr3+Ur4H8qylT/jNr9R7/AOusoCmCbbW8lt1KVBXIjYgEj6RFOTUgQkJtb3o+VKPDjzb4LypSpKgQRt1IIPhTc5A94KHiBI/lQaq7Qfdt5zWyVLP3bVuh1vkqrIX0BNBWSVbFKv4UkUrZlwe2snRrQFGVJEQY8DJA+VN5LnJIH+qo9K+fZpHO5v5xQKeUcGtNq1XWoczEDrePpNUOOGAnDrgbaTz60+OLIH3YHMwEjyAvSL7S3tOG/fITcXMmSY5WFqBEZdPZzMGN48aHOLM1Zy/EhLbmoA6YifE1E9mAMBKQnxAoNsGg3J3rr3sZwsJxDpG5SgegKj9RXKMIIQOhv513H2ZMaMC2YguKUv4qIHyFA7oXVHPHobEb6vwM1KldDs7ckJA3v+AoJMpzGEkH3QJH5VYwDy1KUonu8/5dKDYtvs1lI2gH4/zBog+sow/iYn1NBri8zcKtSdQSkzbY/vVZzMsrS0843rLagpsxdCuoPpUaiBhj4pn1NRsn/wBKZ8Y/ioKz/CWFdwjzDaVNt4hfaqKTJC5BkapAuNtqky7IBhnH3mllbzrSEALgJ/RIhOwsCd61weNKQANgdvWTV5glaio7dPpQIOY5GcHkmIQ9d59YLqgZlSljnzsJ9TXIwmVJQkQBP9fGu1e2DFRhWkfruj/lSr8SK5LlKWi9oVuQecCenWKDzCM6gQhCXCiNSlR8B1Nqr4jB94lGvSQNov1sOXh4UzYJwDWkJQnvQAgQABYW+NLWbtlPZwJjUnlyVIoBj7AFto/Zv8jWMO9kqRpWLEhQitX1Hmkg1BPn60D3kuauOd5nDM7gEd2x/wBW1GnV4lvvqVh2vBJB+gF65W26pPukg9Rb50UwOfrbklCFqIsV96PEA0D1jMzQUFxSx0J/r6Clp/i4hCUNokgQFL2iTptzIEb0u4zGrdMrPoLAeQqFKaArm2KLhQpRmUD4yZqrNZj7dkn/ANsH4yaj1UG2qsqPth0rKDomPQlltptA0ggk3+tPeW4orabWPvJB9Yv865M6+44oqcVJPICAPADlTtwlj5YKBJU2Yt0N/rNAyYrGJT92T5ULdzlKPeBBJj/xeo3XD+oSecmhGYqClItfWBEcp5CgZ2MWpyD7qehOn6XPyog2mNkg+NvxJqBvULSY8Nx/Kpw3z1KPrQeOaU3VvyKrx+6kflXNfa1iiewRcSSqDuYsCfjtXR3LbRPU3Ncg9pWJ14vSDZtAHqbknxuPhQLCFHSsddM+irVADFXAuWQI+/NtzFQYdnWqBv40BfCplhJ6E/19a7rw1mTAw7LbbzR0oSIChMgXsTO81xJlrS2EzcXnx51TK+u4oPphLtarQFEEz3Tavm5nOn2v8N51H7qyPlMU1YDjvGoSmXAswPfSDNuog0HX8bg+0WlWqABBEb3n86nxqNaCkWPL0uK5tgvaav8A/ayk9dCin5KmmvD8UtHDpxK0rQ2RN4Md7SNj1oLTLDywEGQhPX+rmrWaKIQltAMdfLl6mquE4kwrkaX278idJ+Bomh4G4II8L0FH7JpSkn3puPpRNmyQKgcgxPKttdBzn2zY8J7BM97StQHmUifka5CNWoKSTIuD5c/Kug+1YFzHAE9xtpI8ySSfwpdwWDnzUYHgBQEcozhtwALAS4N/GtOIUNpR3VDVIITz8fSq6coSp0zsKBKSAe7M3BB6yRbwgCg0XiBIJEDw6+VaqI3F68fJO6QfkaqGR1FBLy9a1XWnaVhXaglRUsVVQurWHuRPWg2xyiVgE6ilMTtYcqjdgCoFuSSrmTUuHlxaU+P/AJoPdCuhr2mPSOgrKCdCdqO8KGHlAbFF/SI+tZWUDRiDG1BsY6ZQbTrTy8RXtZQN7f0NSGsrKCF3auI8SHU/iVHftCPQGBWVlBBhQAowPdFvXeqbbY1nzisrKArhTbc/0KpOb1lZQVsTRplPdHkPpWVlBrM+lPnEPdythI2Ib+k/WvaygT2TdI8/pUqcUtPurWmf1VEfCKysoD2C4hxLbJUHlqIH3+99aJZHxpiHFBKw2fHSQfkaysoFrjl4qxbxP7P+1NV8Cnv+SbV7WUG7az3jzhR+VLWKMp1HcEp9AVRNe1lBWebCbgVXxAtNZWUFSthWVlBsgVfy8X9D9K9rKAZRLh4fph5H6VlZQMk1lZWUH//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35856" name="Picture 16" descr="http://jewishcurrents.org/wp-content/uploads/2010/10/anti-war_vietnam_war_protest_rally.jpg"/>
          <p:cNvPicPr>
            <a:picLocks noChangeAspect="1" noChangeArrowheads="1"/>
          </p:cNvPicPr>
          <p:nvPr/>
        </p:nvPicPr>
        <p:blipFill>
          <a:blip r:embed="rId7" cstate="print"/>
          <a:srcRect/>
          <a:stretch>
            <a:fillRect/>
          </a:stretch>
        </p:blipFill>
        <p:spPr bwMode="auto">
          <a:xfrm>
            <a:off x="6629400" y="2209800"/>
            <a:ext cx="2690734" cy="2051685"/>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r>
              <a:rPr lang="en-US" dirty="0" smtClean="0"/>
              <a:t>Vietnam used to be a French colony during the age of imperialism, but France lost some of its control  during World War II. Ho Chi Minh and his communist party, the Viet Minh, took control of North Vietnam. </a:t>
            </a:r>
          </a:p>
          <a:p>
            <a:r>
              <a:rPr lang="en-US" dirty="0" smtClean="0"/>
              <a:t>France announced it’s intention to take back North Vietnam in 1946. North Vietnam was being supported by the Soviet Union and China, and France eventually withdrew from South Vietnam in 1954.</a:t>
            </a:r>
          </a:p>
          <a:p>
            <a:r>
              <a:rPr lang="en-US" dirty="0" smtClean="0"/>
              <a:t>Vietnam remained divided at the </a:t>
            </a:r>
            <a:r>
              <a:rPr lang="en-US" b="1" u="sng" dirty="0" smtClean="0"/>
              <a:t>17</a:t>
            </a:r>
            <a:r>
              <a:rPr lang="en-US" b="1" u="sng" baseline="30000" dirty="0" smtClean="0"/>
              <a:t>th</a:t>
            </a:r>
            <a:r>
              <a:rPr lang="en-US" b="1" u="sng" dirty="0" smtClean="0"/>
              <a:t> PARALLEL</a:t>
            </a:r>
            <a:r>
              <a:rPr lang="en-US" dirty="0" smtClean="0"/>
              <a:t> with the North being a communist government under Ho Chi Minh, and the South was a republic that was supported by the United States. Ho Chi Minh continued to try forcibly push communism into South Vietnam.</a:t>
            </a:r>
            <a:endParaRPr lang="en-US" dirty="0"/>
          </a:p>
        </p:txBody>
      </p:sp>
      <p:sp>
        <p:nvSpPr>
          <p:cNvPr id="3" name="Title 2"/>
          <p:cNvSpPr>
            <a:spLocks noGrp="1"/>
          </p:cNvSpPr>
          <p:nvPr>
            <p:ph type="title"/>
          </p:nvPr>
        </p:nvSpPr>
        <p:spPr/>
        <p:txBody>
          <a:bodyPr/>
          <a:lstStyle/>
          <a:p>
            <a:pPr algn="ctr"/>
            <a:r>
              <a:rPr lang="en-US" dirty="0" smtClean="0"/>
              <a:t>The French Indochina War</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President John F. Kennedy began to offer military, political, and economic support to South Vietnam to allow it to defend itself from the armies led by Ho Chi Minh in 1961. Kennedy helped South Vietnam increase its army to 170,000 troops and managed to send in 1,000 U.S. military advisors.</a:t>
            </a:r>
          </a:p>
          <a:p>
            <a:r>
              <a:rPr lang="en-US" dirty="0" smtClean="0"/>
              <a:t>Over the next two years, Kennedy increased military aid as the Viet Cong, a communist organization allied with North Vietnam, rose up in South Vietnam.</a:t>
            </a:r>
            <a:endParaRPr lang="en-US" dirty="0"/>
          </a:p>
        </p:txBody>
      </p:sp>
      <p:sp>
        <p:nvSpPr>
          <p:cNvPr id="3" name="Title 2"/>
          <p:cNvSpPr>
            <a:spLocks noGrp="1"/>
          </p:cNvSpPr>
          <p:nvPr>
            <p:ph type="title"/>
          </p:nvPr>
        </p:nvSpPr>
        <p:spPr/>
        <p:txBody>
          <a:bodyPr>
            <a:normAutofit fontScale="90000"/>
          </a:bodyPr>
          <a:lstStyle/>
          <a:p>
            <a:pPr algn="ctr"/>
            <a:r>
              <a:rPr lang="en-US" dirty="0" smtClean="0"/>
              <a:t>JFK’s Reaction to N. Vietnamese Communism</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ctr"/>
            <a:r>
              <a:rPr lang="en-US" dirty="0" smtClean="0"/>
              <a:t>The Death of a President</a:t>
            </a:r>
            <a:endParaRPr lang="en-US" dirty="0"/>
          </a:p>
        </p:txBody>
      </p:sp>
      <p:sp>
        <p:nvSpPr>
          <p:cNvPr id="4" name="Content Placeholder 3"/>
          <p:cNvSpPr>
            <a:spLocks noGrp="1"/>
          </p:cNvSpPr>
          <p:nvPr>
            <p:ph sz="half" idx="1"/>
          </p:nvPr>
        </p:nvSpPr>
        <p:spPr/>
        <p:txBody>
          <a:bodyPr>
            <a:normAutofit fontScale="92500"/>
          </a:bodyPr>
          <a:lstStyle/>
          <a:p>
            <a:r>
              <a:rPr lang="en-US" dirty="0" smtClean="0"/>
              <a:t>President John F. Kennedy was assassinated on November 22, 1963. He  was pronounced dead at 1:00 PM and his vice president, Lyndon B. Johnson, was swiftly sworn into office.</a:t>
            </a:r>
          </a:p>
          <a:p>
            <a:r>
              <a:rPr lang="en-US" dirty="0" smtClean="0"/>
              <a:t>Under Lyndon B. Johnson, American involvement greatly increased in Vietnam.</a:t>
            </a:r>
            <a:endParaRPr lang="en-US" dirty="0"/>
          </a:p>
        </p:txBody>
      </p:sp>
      <p:sp>
        <p:nvSpPr>
          <p:cNvPr id="5" name="Content Placeholder 4"/>
          <p:cNvSpPr>
            <a:spLocks noGrp="1"/>
          </p:cNvSpPr>
          <p:nvPr>
            <p:ph sz="half" idx="2"/>
          </p:nvPr>
        </p:nvSpPr>
        <p:spPr/>
        <p:txBody>
          <a:bodyPr>
            <a:normAutofit fontScale="92500"/>
          </a:bodyPr>
          <a:lstStyle/>
          <a:p>
            <a:endParaRPr lang="en-US" dirty="0"/>
          </a:p>
        </p:txBody>
      </p:sp>
      <p:pic>
        <p:nvPicPr>
          <p:cNvPr id="37890" name="Picture 2" descr="http://1.bp.blogspot.com/-DJFsUilbSPw/UQlxmCMwbKI/AAAAAAAAEnQ/Ull-AzNck6c/s1600/Kennedy+JFK_limousine.png"/>
          <p:cNvPicPr>
            <a:picLocks noChangeAspect="1" noChangeArrowheads="1"/>
          </p:cNvPicPr>
          <p:nvPr/>
        </p:nvPicPr>
        <p:blipFill>
          <a:blip r:embed="rId2" cstate="print"/>
          <a:srcRect/>
          <a:stretch>
            <a:fillRect/>
          </a:stretch>
        </p:blipFill>
        <p:spPr bwMode="auto">
          <a:xfrm>
            <a:off x="4419600" y="1371600"/>
            <a:ext cx="4800600" cy="2838355"/>
          </a:xfrm>
          <a:prstGeom prst="rect">
            <a:avLst/>
          </a:prstGeom>
          <a:noFill/>
        </p:spPr>
      </p:pic>
      <p:sp>
        <p:nvSpPr>
          <p:cNvPr id="37892" name="AutoShape 4" descr="data:image/jpeg;base64,/9j/4AAQSkZJRgABAQAAAQABAAD/2wCEAAkGBxQSEhUUEhQUFhUVFRcYFxcXGBQUFRcXGBcYFhQYFRcYHCggGBolHBQUITEhJSkrLi4uFx8zODMsNygtLisBCgoKDg0OGhAQGiwkHiQsLCwsLCwsLCwsLCwsLCwsLCwsLCwsLCwsLCwsLCwsLCwsLCwsLCwsLCwsLCwsLCwsLP/AABEIAQMAwwMBIgACEQEDEQH/xAAcAAAABwEBAAAAAAAAAAAAAAAAAQIDBAUHBgj/xABBEAABAwIEAwUGAwYEBgMAAAABAAIRAwQFEiExQVFhBhMicYEHMkKRobFSwdEUI2Jy8PEVgpLhM1Njc6LSFiRD/8QAGQEAAwEBAQAAAAAAAAAAAAAAAAECAwQF/8QAIxEBAQACAgMAAgIDAAAAAAAAAAECEQMhEjFBBBNRYSIy8P/aAAwDAQACEQMRAD8A0J1R0GAlUapy6hTIRwoNBFYge6nqNU5dQpICUAmEAVCBsn6NQ5dW6qUGpxrUBBbVIHuqRQqeHVuqmMp9FCxzGbeyp95cPaxvAbuceTWjUlA9iLzHupu/xKjbUTUuHNptHFx36ADUnyWV9o/a9WqEss6Yos2zuAfU8x8Lfqs+vr6rXcX1XvqOnd7i4x67JbVMK16+9rtqzw0qNSr1MU2/WTHoqar7YqkGLWiI4lzz6aQsy7iDP9SAZTIbo708kH4tMZ7XbgiBb0Ndv+JoBv8AFqrnC/a5RcCLi3LOTmOD/m0x91kluJdHOPunH2rtTtA/opbiv17bnQ9odgW6VCNY1Y8fYK+w3GKFdk0nseeIB8Q82nUHzC8+W9sRSGYHQlx9dlVPLm1JzEHfMCZB6EGUTIrx6enHVob7qU14y7LFOyftGuaD2sru7+jOucTVA/hfuY3grbcNvKVxSbVpEOY7YxHQgg6gg8E5dos0ZFeG+6U614LfdUwUxyR90OSadq5tUBvup9r25fdUsUhyCPuxyRobVza4A91PU6rS3ZTO5HJDuhyQEBtUckFYd0OSCNBXBGmchRhhQD4SgmAwpTWlASGhPU2qK1hS6j8jHPeYaxpc48gBJQFL297Wtw6hLYdWfIptOw5vcOQ+pWBXdetdVXVKz3PcSSS4nc8hwHQK5x2/fiV3UrfDmhjTwYNGj8z5qztsNAA0Giwz5JHXx8Tj22cbqRb2PAfijXz0j5BdTWwbPsOqO3wnK7UdP0Ky/c2/U5h9oc0bbjXjMz90j9g8M5TBEec7LsbrDPHtMZSDz4Jyrg8sMDnHp/f6J/tH63JUbOC0ga5T6xr+qvKeGZs0CNCOe4mVPZhchjo2MHp1+q6aww4ZRAHLzBCm57OY6ckcNimIEmIjhsufrYWQ4kt1nlpHP7rVq+HjLEcf6hQq+Btc2NufUcteCWOdlO4yxmIwjSR/X6nUK67I49VsKxIl1Ix3rOEbZhyd1Vy7Dw2ZA090c/PbRVNfDjEAEzrAn6ngNFrM2Fx+N0tqrXta9hBa4AtI2IIkFPALM/Z92jLGi3fOXMQx2+Un4fKZWiy5dGOW45MsbKkQlAKOHOSpcqSfhDKmczuSMvcgHsqCaDnIINCRqpOIwi/xVT5Q/GrhLaqUYsEtuLhHlBqrxgXG+1nHP2e1FJpAdXkEccg38pJCu6eMhY97ScTNzdkmMrQ1rRvoNZPUkqcsp6Xx4d7Q+z9DiJ1XX2zJ4LncFC6W1PALz+TLeT08MdRY0afH7bJ19j8SFudgrVwgAIx7VelQ6x1Bg66eimts5gRE/wBlYsoDTn9EuvAIA4fforkRtXU8NgkBuhUinb7DlwU9rSY5Jx9ON+PzTsTtW3A1gx5JL6YJ9POEu8tw8h2o02H0QDYH9Sst3anL43ZZXlw2PkfXVVG3izCZj4j01A38l1uLUsw2JH25rnru2ytlpO+nu/mZHotsKy5DFmMhBb74eDIEAcdBHPRbBaVRUY14IIcAefmswwqxzNkSeBmBO8mDrz5eq7TDsUbSptY7SOfI/wBFdPE5OWbdEAjhU/8A8gp8wlDH6fMLXcZaq2hCFU/49T5hD/HqfMfNPcGqtkaqf8ep8wgjcGq5ggzqnhQBSg1HCwaGv2cIfs4TsIimCBbhYxjg/wDsODhBDiNTyO62sBY92qpZb2qIjxTtG+v5qK141jhXu+S6CzqLn8IMiB/sr5tu6NCPLZcGft6OPpe2zwYVl3kuaIVNhocf4deUqdXt64IdTLXjlsefHRPGixbVa+Uddgj2AJE6qvfcVHDVmUjnCU2nUcPfAPQTqtPJHivaREa/JN1ngnoBv+Sh0pMBz9f5YH3Thpn3TpxkOj6Krl0y8dUioyDMhKthM9ITDmAcT95Uu0aTICyntV9Gq9MHp9QuPxi1OcZSS3iOHWeS7y7kM0HiOnNcrd2hJBEA6yCZE9OS2k0y3seDUBDRtxGuYyRxIAjb6KR2kogGmQfgiPIz+am4dTbLfdzjxaAQNBIMCD6dEO1VoJpvHxNiPKNukLpx9ObL25iEIUnuEfcICKiUvuEDboCJKClfs6NA2viEEVxmY/KQjBTQIoQjRgIMkBZT27o5b52/iAP9l3/bTGHWlqajID3ODGkiQJkkx5BZTeYvUuameqQXBpEgBsjfh5rPL234sbraxwioJ1k9AussmMcN3g+Z/NcdhuK06Wj9PuVd2XaOmD4TpyPFcmeFt3p245yOusrYa+J30/RWdSg/uwaZkjgdD8+PqueoYo0gH3T9/wAlb22JyxwB1AMfJTNRXv0Sx9dwJNOP8w/JS7FjzuQOm/3VfQxJxpTwG/lzUhuIBrZdHzTmhlNLl1MR70f6T9FENMHeq53Lb9FW3PaelSglzSD1Ch1e39INkNHp+qvW2O9LynTk6OP+aPyV1Y0vCcw1GxEa+qz5nb1jiJaQfQhdv2dxNtxTkaEA6dEYTWWk8t3jtMdbOcyOv9Qqe4tJd4h7ruGw6z911Fs+QOoTdSh4vMHhIk7rqmHUscnn3ZVE+3FFgcXDKTtMSYIkGNTCZvs1y/8Ady4NGmm/VHidcBxD9GNHujm3cnjA/MrmO2dS5FWkLeq+nRNJjwxvhl2s5jufJY5curqenRhw+U79pzhBg6EaFFKcunF7adTWalMF38wJaT6wCmMhXRLtzWaujkoJrIUeQpkczIJvuyggNEq2jXGSNUj9hZyUpBbajFF/YWckoWbOSkII1Azv202M2DXNGjKzSfJzXNB+ZHzWI2A1I6L1Ni+HMuaNSjUEsqNLTzHIjqDB9F5pxXC32l0+jU95ji08iPhcOhEH1XNyzWW3d+PlLhcfsUly05/NTrTBKz9WT04JuvTg5oMKywi0uLkHLWLIGgDi2OWym53XS5hN9mq1C7oxnzR5kq1wPtE4P8R4EfRKwrshWeSa9bKxoMePM5xmRx67ngoONdnn0S14e1wkagzx1BG49Vllq+2uHXxoPZ+oalE6btI+a5zHbtwaGExB2Xf9mcOaygCTwGip+0GBsrunVg11ABOix1rtp5S27Zs60k/vHhjSd3aq/wANw7D2e9c03Ec3CPlzTlpg1CnUHeEu14jQ8j/UqU/sLa16pqGsabHGS0NHvcYJO3otMct/U5zXqLOxwqhVkUHNM8od04eisezdybe4a13wlzXTI0PNVdv2MZT/AHlq9wqte3LqMjm8WnTddHb2Be4vqBpqaSTJGnIDKFO++k2b6dhh1SWyNZ0HQc1YBU2FuIAEdJ0j0Vyuzgu48/mmsmfXd0wVntrSC5zoEaxOpPITopmJ0gW0nDUd2QOkO29JTPaXs4Tdms1xJqASDrtpDeQ/VWFpT/dMa8e655M/hgE/Yrixwszsr0rlj4Y5T/ulbfkS1o0DWAR1JLj91GSqjpJPMyiXfHm27okZQQTASiSoRIJoyCCC2ZCKCBQCQGso9teDeKhdtHHuqh9Zpk/+Q+S1aFAx3CmXVCpQqbPbE/hcNWuHUEAqOTG5Y6acWfhlthNjhLarfNMHA6lvVjM5oOxALgehAVjh9Q0S9jvepvc0+bTH5K8o3PfQF5dystj2JJZtX2Tammd09IEmfsn7+1bnpsI1c4E+QMq/tsOa3XTTiqdn766c4fB4R+aXej+uytSO66xKXhzWluVwBHDRMsb4ADxS6VQDTfyVxnYrcf7Ng+OkY5tgQquzphhh7WH0P5Ej6LrbS8Y4ubOvEH80mtYsOuWU8sZe8RMtdZIlpTBAI1j5DyEaKXRPAKHVovB8J05J2xkPAIPyUb+FdadFhVIhpBg6/wC4U8BMUXaA9P7J5pXpcWpJHl8ltytUlN5rPe4jRmcMnod/mFXX9QsY4mMzvDpoObo9NPVW9s003OdJIcTE7AEyI+q5ztHVms5o0azQDru4/P7Lnwm7t05Z6mp6QM6GdMooW7A/nQzphBASMyCYgoIDT0EEFuxEUAgUaQBBEgEwwvtVFLELsRp3mb/UA4/UqbgtUATxKHtgw/urxlUbV2An+ZkNP0yqvwap4V5fNjrJ7HBlvGLvFsZ7um6D/dNdiHB2p1JMn1XN4vVzBzpEDQefEqB2d7RG1cc0lp+iiS1tlY3RrAGcNDp5KtuGNpvJLoEA/PguGHtCpFsAPc/4Wjiep4BJtsJub0h9es5rDrkYYHqeKu7vxjjNfU7GhUY79ppatBh0cQOPorbCMeFRoMz+SnZGMpCmAMoEQuQxHCn0Ca1vq346Y3HVo/JZ5Sz00xymU1Xd290HkD+6ti1stmNgQuBwDFW1IIK62/voqMGmoCMcuu2HJj3qOkDBl0S2beiTRMtCFF69HH3Hm3faqwp4q0m5Tqx30Ov6rmMWqZq1Rw2LjH2Ui+ofs9WqymXNa4zlnQSJIHIaqFCz48bJ37b8llu56MZUUFPwhC0ZGIKWxidhBqYIKCSUEjaYgggt2IijRFGgAiCCASDOvbZa5rajUj3KpHo9p/NoXA4RU/dzuVsHtEsO+w+uIksb3g/yHMfpKw3A68ODDz+nBcX5M7ej+Jf8TmJvhpaudLgeK7TGrNr9CdFS/wCEsafG0EHbkscMpI6rjasMF7PNqtBlo4zPzXS4dfOtmFlR402dIgjgqC1Za0mz3Dz1Y535GVOw++s8+lsZ4OeST/5ApXLav1xYu7RNdoyXnk2XfZMW3aSKmUtc08nAtMeREq+w+6BgNAaOn67lTsQsqVanFQAkbHiD0Kn2nUipdhmb99QEO3ewbPHOPxD6qRcXedzSD8AHrJS+ztxkc1h3a6J5hJxO3DLmo0e6fFpwzCdFFnRfdO8wWvmpAmEuzqZnnkAqfBqpbak8zA9eX1VhhpgtbxMu/wAo2+v2Xbhn/rHBnhryrm/alcPtqdK6YAQ14p1WnYtdOV08CCI/zKpwzEGXFMVKZ0O44g8QV3fajDGXVrWov2ez5EatI8iAVgvZbEHWxdOrZhw5xpI6rquP1hL00qESTbV21GhzDIOx/JOwpMmEAEqEAkEdwQRuCNI2koIILdiCCCCACCCCAS9gIIIkEEEcwdCF5y7S4Y6xvnUzMNdLD+Km7Vh66aeYK9Hrl+3fZBmIUYBDKzJ7t/3Y/wDhP0Ovnly4eUb8HL4Xv0yK5uMxEcla21gHsgrl7inWtK3c3LCx7eB2I4Fp2I6hdVZXWgg+nRebnj4vXwzmUP2OENb+u6tP8Ja5uoDh5aoWdUFsndSMPxBpMcipirQt7bLsISq7HEROil1a7Z0/shRqg+qrpHk597Cx4IOsj7p68vs9R7uZAH+UBo+31THaPFGOcaduQ5w0dUGrWj8LebvsoWGE5vFs3Ya+I8AErEb327q3reCmw6ADM71/2n5q3wB2YueeOgHIBcm24+Hck+I8+gj+tl3OEWhp0xIhxGo5dPNdH4+Nyy3/AA5vyLMcNfab7SX7be1rVXbMY4+ZiGj1JC850nQyTu4k/NaL7Zu0YJZZUzsQ+tHP4GfmfRZjVqyI5L0HDIucD7QOoO0ksPvN/McitCsr9lVgewyD8x0PIrHs0JylitSiQ6k8tMmY2PmNipuOz22TvEpuy4DCO3uzbhk/xs0Pq39F2WG4pSrCaT2uHTceY3Czy3FTs+4ao0ouRLHyXpo6CCC7HMCCbr1msaXPc1rRu5xDQPMlcRjftWsKBLWOfXcP+WBl/wBboB9JQHdoLIKntxYNrM+tUf8AouXx32wX1aRSLLdp/AMz4/ndP0AS2em+YlidG3bnr1adJvN7g35Tv6LPO0PtltqUttabq7vxGadL6jM75DzWE32I1Kzi+q973Hdz3Fx+ZUZz0uz6dN2r7c3N+9prlmVk5WMaGgTvrq48NymaeJVGBs7EBzTzB+65kldXg9t31uKb9CCTTdy1+0yss8JW3DzWXS0w/tYBAfslXXaFrX5qbpB3G0FcvVpupuLXggjn9xzCfpZRrC5/1Y/w7py2/XTUe1bnGIceW5Um4vq9Xwz3bCNYPicOPi4DoFRWN2xhnLJ5K3Y/MM1V2Vo2A0+qi4yX0rurOyDGNytA+Ss7EZ3DLJ4aCfRnN3VNdnuy1xdEFtM06P4ny3MPXUjy+i1PBMApWwGUZnxGYiIHJo+EJ4cOWd/pnyc2HH/dQezfZ/u4qVR4/hZwZ1PN32T/AGy7RssbZ1UwXnw02/iedvQbnyVxcVgxpcSAACSTsANST0Xnbt/2nN7cFzSe6ZLaQ6cXHq46+ULvwwmM1HnZ53PLdUVe6dVqOqPJc97i5xO5JMlNvemO8TbnSrLZb6iae7ggEk7pkIFP2105jpY4tI2IJB+iZhBIbdTR7cXIaAchjiW6nzQXKoKfCfwryr1Njvam0s25q9Zo5NBzvPk1uqzXH/bM4y2zohv8dXU+YY0x8yVkjnJBKeiWmO9o7m7dmuKz6nIEw0fytGg+SpnFKKSQjQ2beminnBJyo0RtJKchFUajRGgJMLvadEMbTaNmgN+mv1XIYHamrXY0CdZPkNVoT7OWQN+Hooq8EmwsGXQ7uo0EjnvHMFSavswcQXUqgaBqRU90D+bgqy1c5sOaSHN2Kl+0HtXWr0LW3ZIDw51UNmXFrsrQeY+KOo5JeMvtfnlj6V+Edk+/uG0GXNvmdsQ8VAYkkNA3MA6aLV+zfs7trYh9Qm4qjZ1SMrf5WbDzMrHsLaGBppEtumPa6k74XkGYM7O0057LfezGNtvbZlZmhOj28WVG6PafI/SETixlPPmzs9rZBBV+PYqy0t6ld+1NsxzOzWjzMBaMGf8Atj7U92z9jpHxPAdVI4M+FnrEnp5rGHFTMWxB9xVfVqGXvcXE+fAdBsoLk1EoIkEyGCkowgEAngggQgTugCCCACCASSiSQUAUgMpJCUkvEhMEwkOQDtEAEgVTYk3LdFIYNEzecEEvfZ1SDryP+m+PotOtMLzUyeTisz9m9UNv6QPx5mfNpj6gLeezFiHCo1wkZp+anSpdRn9awLSdD+oXM40HNuKVSm4A0uRl4cdR4BrERwWr9vKlO2pNAyms8kUmSGzzc8kw1g4krH6zXMectRj6js2Y0zn1d4SA6IJIJ2RJ2e9wMWuGXDC9ngr5gHMGgeSffZ+E8x6rUPZDQfbB1OoSe+8eunjA68xPyWZ4fbNpnvKrnMqNqsLaUEOMOBJdOzY4L0dVw2mSHNGVzYLSNI5eYTKpqxn21dos9Vtow+GnDqkcXkeFp8gZ9VqHafG22drUrv3a3wt/E86Mb8/oCvMl9dOqvdUeZc9xc4niSZP3QUR3ORSiKJUARFGQiQAKIFF3g2Q4IAydkglG4pLUAtBJcUEAxKW1NEp1pSAykucgXJBKYEU5SGyQ1P0xsgFhMXAk+ikJlwkoB3Bq/c16VQfBUY75OE/RemsOv6dvRuK9QxTp+InoBOnU6D1XmDLqtM9qeI1BlsKe0U6tWOjBkB5Aak+iVDlcVxKvi9698E5j4Wz4adMe6CeAA3PMkqVTuWWulLK+qBHen3af/aB3P8RVDa3LmA06Z0foY3d08uiuBTo27czx3twdcrtaVLlmHxu6bBI03CcMfcua+q8gVHgB7yS6q8kANYN3GTvsF6QAjRYT7N8Nr3V/Rr18xYzM9pdoCGDw5G8G5nM2ELWu2uPixtKlbTPGWmOdR3u+g1J8kFWWe2btH31wLZh/d0Pe5Gqd/wDSNPMlZs4pyvVLnFzjLnEkniSTJJTJKcMSCBRApkCYDCfePoNApEpLggCAhJJS027ggCJ3SwNkgD7pxAJhGlNQQELinJTTTqlEpES52qV+qbadUsFAOUgn2JumPsnmhMwcmf6805VSCUBJwhrTcUu8IDO8aXE7BoMu+gK6LGsWqX9Wr3TAwVHF9R50McO8edGsaAAG9OK5W0od4/KXBrQJc48Gjc9T0Ut906t+6peCizU9QPjqH4j9uCVC0tbVjT3dqHV6xnNViGNHHuwdh/G6EkU6dF2UFtatOrvepMPHLP8AxXdT4fNQ23j3t7igC2md496qebzxHTYKfaX4swe7g1iILzBydGfxdUG172RYfUNKpc1i4mq7KzMSTkZppOwLi75BcJ7Xe0hubs0WGaVuSwRsan/6O66jL6dV3J7TCxwOg8Oms+g3J/3Kkkn08R9FhbnEkkmSdST9UQgR0gMwzTlkZo3idY6xKSiKYaBS7MYbdkCzvDScc0srDQNaJB1glxPImJ6Lku0uBPs63dVHMc7I1/hJIh2omRoeirqVZzTLSQYIkaaEQR8kkulKSnaJJc5IqP4D1PL/AHRTHyTIpzt0kD7INb+qWBogCA2SwhGqEIAII0EBXsRuKDUl6RBSG6WAkU9inWjdEB+mnGpDAlhMzbzqmnlLB1KaqIIdnQdUflaJJ+Xmeimu1ihR8UnUjeo7/wBQotrdltNzGjWoQCR7xHBo6SrSk4W7MjNa7xD3f8tp+Fv8XMqTiyZTbbtNNhDqpH7yoNQz+Bh58ymn4eKLW3FcAtJ/d0zvVI4kcGdeKmW1qy1pirXEucJpUj8XJ9T+HpxVJir6tea9ZxMuygnifwsHAAJmndosdNz3TQIZSZAaNBmOryBy2A6BU6S0JSZDRIBCEAE0+pwHqeX+6FWrwbvxPL/dMnkEEU3gEpo+qJrf0TwagCASgEUaI0GEoIIFAGgkoICGm3oIJEUzZOt4oIJwJDN0bkEEGYYU3VQQQSThA993FrSQeR5q47EUG1LhucB2jjrzAkE80EFJwjFKzqlRznkklxknlMAdApHbAxcd2NGUmMDGjZoLQ4x1JJM7oIKjUzUEEEECRcGGkhGggI7dAEVJBBBH2bBOHigggxFBEgggCJGggwKCCCYf/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37894" name="Picture 6" descr="http://upload.wikimedia.org/wikipedia/commons/c/c3/37_Lyndon_Johnson_3x4.jpg"/>
          <p:cNvPicPr>
            <a:picLocks noChangeAspect="1" noChangeArrowheads="1"/>
          </p:cNvPicPr>
          <p:nvPr/>
        </p:nvPicPr>
        <p:blipFill>
          <a:blip r:embed="rId3" cstate="print"/>
          <a:srcRect/>
          <a:stretch>
            <a:fillRect/>
          </a:stretch>
        </p:blipFill>
        <p:spPr bwMode="auto">
          <a:xfrm>
            <a:off x="5791200" y="4038600"/>
            <a:ext cx="2119186" cy="2819400"/>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pPr algn="ctr"/>
            <a:r>
              <a:rPr lang="en-US" dirty="0" smtClean="0"/>
              <a:t>McCarthyism and the Second Red Scare</a:t>
            </a:r>
            <a:endParaRPr lang="en-US" dirty="0"/>
          </a:p>
        </p:txBody>
      </p:sp>
      <p:sp>
        <p:nvSpPr>
          <p:cNvPr id="6" name="Content Placeholder 5"/>
          <p:cNvSpPr>
            <a:spLocks noGrp="1"/>
          </p:cNvSpPr>
          <p:nvPr>
            <p:ph sz="half" idx="2"/>
          </p:nvPr>
        </p:nvSpPr>
        <p:spPr/>
        <p:txBody>
          <a:bodyPr>
            <a:normAutofit fontScale="85000" lnSpcReduction="20000"/>
          </a:bodyPr>
          <a:lstStyle/>
          <a:p>
            <a:r>
              <a:rPr lang="en-US" dirty="0" smtClean="0"/>
              <a:t>1950- Senator Joseph McCarthy gave a speech to the Senate accusing 205 federal workers of being members of the Communist Party</a:t>
            </a:r>
          </a:p>
          <a:p>
            <a:r>
              <a:rPr lang="en-US" dirty="0" smtClean="0"/>
              <a:t>Many other politicians, actors, or union activists were accused of being communist, and some were fired or even went to jail.</a:t>
            </a:r>
          </a:p>
          <a:p>
            <a:r>
              <a:rPr lang="en-US" dirty="0" smtClean="0"/>
              <a:t>1954- McCarthy was censured (“condemned”) by the Senate which marked the weakening of McCarthyism until it eventually died out.</a:t>
            </a:r>
            <a:endParaRPr lang="en-US" dirty="0"/>
          </a:p>
        </p:txBody>
      </p:sp>
      <p:pic>
        <p:nvPicPr>
          <p:cNvPr id="1028" name="Picture 4" descr="http://upload.wikimedia.org/wikipedia/commons/thumb/f/fa/Joseph_McCarthy.jpg/220px-Joseph_McCarthy.jpg"/>
          <p:cNvPicPr>
            <a:picLocks noGrp="1" noChangeAspect="1" noChangeArrowheads="1"/>
          </p:cNvPicPr>
          <p:nvPr>
            <p:ph sz="half" idx="1"/>
          </p:nvPr>
        </p:nvPicPr>
        <p:blipFill>
          <a:blip r:embed="rId2" cstate="print"/>
          <a:srcRect/>
          <a:stretch>
            <a:fillRect/>
          </a:stretch>
        </p:blipFill>
        <p:spPr bwMode="auto">
          <a:xfrm>
            <a:off x="533400" y="1524000"/>
            <a:ext cx="3886200" cy="4645776"/>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457200" y="1524000"/>
            <a:ext cx="4267200" cy="4572000"/>
          </a:xfrm>
        </p:spPr>
        <p:txBody>
          <a:bodyPr>
            <a:normAutofit/>
          </a:bodyPr>
          <a:lstStyle/>
          <a:p>
            <a:pPr fontAlgn="auto">
              <a:lnSpc>
                <a:spcPct val="80000"/>
              </a:lnSpc>
              <a:spcBef>
                <a:spcPct val="30000"/>
              </a:spcBef>
              <a:spcAft>
                <a:spcPts val="0"/>
              </a:spcAft>
              <a:buFontTx/>
              <a:buChar char="•"/>
              <a:defRPr/>
            </a:pPr>
            <a:r>
              <a:rPr lang="en-US" sz="3200" b="1" dirty="0" smtClean="0">
                <a:solidFill>
                  <a:srgbClr val="FFFFFF"/>
                </a:solidFill>
              </a:rPr>
              <a:t>35</a:t>
            </a:r>
            <a:r>
              <a:rPr lang="en-US" sz="3200" b="1" baseline="30000" dirty="0" smtClean="0">
                <a:solidFill>
                  <a:srgbClr val="FFFFFF"/>
                </a:solidFill>
              </a:rPr>
              <a:t>th</a:t>
            </a:r>
            <a:r>
              <a:rPr lang="en-US" sz="3200" b="1" dirty="0" smtClean="0">
                <a:solidFill>
                  <a:srgbClr val="FFFFFF"/>
                </a:solidFill>
              </a:rPr>
              <a:t> President of the U.S., 1961-63</a:t>
            </a:r>
          </a:p>
          <a:p>
            <a:pPr fontAlgn="auto">
              <a:lnSpc>
                <a:spcPct val="80000"/>
              </a:lnSpc>
              <a:spcBef>
                <a:spcPct val="30000"/>
              </a:spcBef>
              <a:spcAft>
                <a:spcPts val="0"/>
              </a:spcAft>
              <a:buFontTx/>
              <a:buChar char="•"/>
              <a:defRPr/>
            </a:pPr>
            <a:r>
              <a:rPr lang="en-US" sz="3200" b="1" dirty="0" smtClean="0">
                <a:solidFill>
                  <a:srgbClr val="FFFFFF"/>
                </a:solidFill>
              </a:rPr>
              <a:t>Served in WWII</a:t>
            </a:r>
          </a:p>
          <a:p>
            <a:pPr fontAlgn="auto">
              <a:lnSpc>
                <a:spcPct val="80000"/>
              </a:lnSpc>
              <a:spcBef>
                <a:spcPct val="30000"/>
              </a:spcBef>
              <a:spcAft>
                <a:spcPts val="0"/>
              </a:spcAft>
              <a:buFontTx/>
              <a:buChar char="•"/>
              <a:defRPr/>
            </a:pPr>
            <a:r>
              <a:rPr lang="en-US" sz="3200" b="1" dirty="0" smtClean="0">
                <a:solidFill>
                  <a:srgbClr val="FFFFFF"/>
                </a:solidFill>
              </a:rPr>
              <a:t>Senator from Massachusetts</a:t>
            </a:r>
          </a:p>
          <a:p>
            <a:pPr fontAlgn="auto">
              <a:lnSpc>
                <a:spcPct val="80000"/>
              </a:lnSpc>
              <a:spcBef>
                <a:spcPct val="30000"/>
              </a:spcBef>
              <a:spcAft>
                <a:spcPts val="0"/>
              </a:spcAft>
              <a:buFontTx/>
              <a:buChar char="•"/>
              <a:defRPr/>
            </a:pPr>
            <a:r>
              <a:rPr lang="en-US" sz="3200" b="1" dirty="0" smtClean="0">
                <a:solidFill>
                  <a:srgbClr val="FFFFFF"/>
                </a:solidFill>
              </a:rPr>
              <a:t>Popular president</a:t>
            </a:r>
            <a:endParaRPr lang="en-US" sz="3200" b="1" dirty="0">
              <a:solidFill>
                <a:srgbClr val="FFFFFF"/>
              </a:solidFill>
            </a:endParaRPr>
          </a:p>
        </p:txBody>
      </p:sp>
      <p:sp>
        <p:nvSpPr>
          <p:cNvPr id="5" name="Title 4"/>
          <p:cNvSpPr>
            <a:spLocks noGrp="1"/>
          </p:cNvSpPr>
          <p:nvPr>
            <p:ph type="title"/>
          </p:nvPr>
        </p:nvSpPr>
        <p:spPr/>
        <p:txBody>
          <a:bodyPr>
            <a:normAutofit/>
          </a:bodyPr>
          <a:lstStyle/>
          <a:p>
            <a:pPr algn="ctr"/>
            <a:r>
              <a:rPr lang="en-US" dirty="0" smtClean="0"/>
              <a:t>John F. Kennedy</a:t>
            </a:r>
            <a:endParaRPr lang="en-US" dirty="0"/>
          </a:p>
        </p:txBody>
      </p:sp>
      <p:pic>
        <p:nvPicPr>
          <p:cNvPr id="27650" name="Picture 2" descr="John F. Kennedy, White House photo portrait, looking up.jpg"/>
          <p:cNvPicPr>
            <a:picLocks noChangeAspect="1" noChangeArrowheads="1"/>
          </p:cNvPicPr>
          <p:nvPr/>
        </p:nvPicPr>
        <p:blipFill>
          <a:blip r:embed="rId2" cstate="print"/>
          <a:srcRect/>
          <a:stretch>
            <a:fillRect/>
          </a:stretch>
        </p:blipFill>
        <p:spPr bwMode="auto">
          <a:xfrm>
            <a:off x="5181600" y="1600200"/>
            <a:ext cx="3460185" cy="4419600"/>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p:txBody>
          <a:bodyPr/>
          <a:lstStyle/>
          <a:p>
            <a:r>
              <a:rPr lang="en-US" dirty="0" smtClean="0">
                <a:hlinkClick r:id="rId2"/>
              </a:rPr>
              <a:t>http://www.history.com/topics/space-race/videos/the-space-race</a:t>
            </a:r>
            <a:endParaRPr lang="en-US" dirty="0" smtClean="0"/>
          </a:p>
          <a:p>
            <a:endParaRPr lang="en-US" dirty="0"/>
          </a:p>
        </p:txBody>
      </p:sp>
      <p:sp>
        <p:nvSpPr>
          <p:cNvPr id="4" name="Title 3"/>
          <p:cNvSpPr>
            <a:spLocks noGrp="1"/>
          </p:cNvSpPr>
          <p:nvPr>
            <p:ph type="ctrTitle"/>
          </p:nvPr>
        </p:nvSpPr>
        <p:spPr/>
        <p:txBody>
          <a:bodyPr/>
          <a:lstStyle/>
          <a:p>
            <a:r>
              <a:rPr lang="en-US" dirty="0" smtClean="0"/>
              <a:t>“Space: The Final Frontier”</a:t>
            </a:r>
            <a:br>
              <a:rPr lang="en-US" dirty="0" smtClean="0"/>
            </a:br>
            <a:r>
              <a:rPr lang="en-US" dirty="0" smtClean="0"/>
              <a:t>Space Race</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r>
              <a:rPr lang="en-US" dirty="0" smtClean="0"/>
              <a:t>October 4, 1957- The U.S.S.R launched the </a:t>
            </a:r>
            <a:r>
              <a:rPr lang="en-US" i="1" dirty="0" smtClean="0"/>
              <a:t>Sputnik</a:t>
            </a:r>
            <a:r>
              <a:rPr lang="en-US" dirty="0" smtClean="0"/>
              <a:t>, the first artificial satellite to be put in space.</a:t>
            </a:r>
          </a:p>
          <a:p>
            <a:r>
              <a:rPr lang="en-US" dirty="0" smtClean="0"/>
              <a:t>1958- The U.S. put their own satellite, </a:t>
            </a:r>
            <a:r>
              <a:rPr lang="en-US" i="1" dirty="0" smtClean="0"/>
              <a:t>Explorer I</a:t>
            </a:r>
            <a:r>
              <a:rPr lang="en-US" dirty="0" smtClean="0"/>
              <a:t>, in space. President Dwight D. Eisenhower also established the National Aeronautics and Space Administration (NASA).</a:t>
            </a:r>
          </a:p>
          <a:p>
            <a:r>
              <a:rPr lang="en-US" dirty="0" smtClean="0"/>
              <a:t>April 1961- Soviet cosmonaut, Yuri Gagarin, became the first person to orbit Earth</a:t>
            </a:r>
          </a:p>
          <a:p>
            <a:r>
              <a:rPr lang="en-US" dirty="0" smtClean="0"/>
              <a:t>May 1961- President John F. Kennedy claimed that the United States would land a man on the moon by the end of the decade.</a:t>
            </a:r>
          </a:p>
          <a:p>
            <a:r>
              <a:rPr lang="en-US" dirty="0" smtClean="0"/>
              <a:t>July 20, 1969- Neil Armstrong and Buzz Aldrin became the first men to walk on the moon, effectively winning the space race for the U.S.</a:t>
            </a:r>
            <a:endParaRPr lang="en-US" dirty="0"/>
          </a:p>
        </p:txBody>
      </p:sp>
      <p:sp>
        <p:nvSpPr>
          <p:cNvPr id="3" name="Title 2"/>
          <p:cNvSpPr>
            <a:spLocks noGrp="1"/>
          </p:cNvSpPr>
          <p:nvPr>
            <p:ph type="title"/>
          </p:nvPr>
        </p:nvSpPr>
        <p:spPr/>
        <p:txBody>
          <a:bodyPr/>
          <a:lstStyle/>
          <a:p>
            <a:pPr algn="ctr"/>
            <a:r>
              <a:rPr lang="en-US" dirty="0" smtClean="0"/>
              <a:t>The Space Race</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Leading up to the Bay of Pigs Invasion:</a:t>
            </a:r>
            <a:br>
              <a:rPr lang="en-US" dirty="0" smtClean="0"/>
            </a:br>
            <a:r>
              <a:rPr lang="en-US" dirty="0" smtClean="0"/>
              <a:t>The Cuban Revolution</a:t>
            </a:r>
            <a:endParaRPr lang="en-US" dirty="0"/>
          </a:p>
        </p:txBody>
      </p:sp>
      <p:sp>
        <p:nvSpPr>
          <p:cNvPr id="3" name="Content Placeholder 2"/>
          <p:cNvSpPr>
            <a:spLocks noGrp="1"/>
          </p:cNvSpPr>
          <p:nvPr>
            <p:ph sz="half" idx="1"/>
          </p:nvPr>
        </p:nvSpPr>
        <p:spPr/>
        <p:txBody>
          <a:bodyPr/>
          <a:lstStyle/>
          <a:p>
            <a:endParaRPr lang="en-US"/>
          </a:p>
        </p:txBody>
      </p:sp>
      <p:sp>
        <p:nvSpPr>
          <p:cNvPr id="4" name="Content Placeholder 3"/>
          <p:cNvSpPr>
            <a:spLocks noGrp="1"/>
          </p:cNvSpPr>
          <p:nvPr>
            <p:ph sz="half" idx="2"/>
          </p:nvPr>
        </p:nvSpPr>
        <p:spPr/>
        <p:txBody>
          <a:bodyPr/>
          <a:lstStyle/>
          <a:p>
            <a:r>
              <a:rPr lang="en-US" dirty="0" smtClean="0"/>
              <a:t>In 1959, Fidel Castro successfully overthrew the Cuban president and set up a communist dictatorship.</a:t>
            </a:r>
          </a:p>
          <a:p>
            <a:r>
              <a:rPr lang="en-US" dirty="0" smtClean="0"/>
              <a:t>This caused President Eisenhower to fear a growing relationship between Cuba and the Soviet Union.</a:t>
            </a:r>
            <a:endParaRPr lang="en-US" dirty="0"/>
          </a:p>
        </p:txBody>
      </p:sp>
      <p:pic>
        <p:nvPicPr>
          <p:cNvPr id="30722" name="Picture 2" descr="http://www.plaidavenger.com/images/uploads/Fidel_Castro_1959.jpg"/>
          <p:cNvPicPr>
            <a:picLocks noChangeAspect="1" noChangeArrowheads="1"/>
          </p:cNvPicPr>
          <p:nvPr/>
        </p:nvPicPr>
        <p:blipFill>
          <a:blip r:embed="rId2" cstate="print"/>
          <a:srcRect/>
          <a:stretch>
            <a:fillRect/>
          </a:stretch>
        </p:blipFill>
        <p:spPr bwMode="auto">
          <a:xfrm>
            <a:off x="304800" y="1295400"/>
            <a:ext cx="4286250" cy="5114926"/>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a:bodyPr>
          <a:lstStyle/>
          <a:p>
            <a:r>
              <a:rPr lang="en-US" dirty="0" smtClean="0"/>
              <a:t>1960- The CIA began to secretly train Cuban exiles for a military invasion of Cuba in hopes of overthrowing Fidel Castro.</a:t>
            </a:r>
          </a:p>
          <a:p>
            <a:r>
              <a:rPr lang="en-US" dirty="0" smtClean="0"/>
              <a:t>February 1961- President Kennedy authorizes the invasion.</a:t>
            </a:r>
          </a:p>
          <a:p>
            <a:r>
              <a:rPr lang="en-US" dirty="0" smtClean="0"/>
              <a:t>April 17, 1961- The Cuban exiles land along beaches at the Bay of Pigs and are immediately met with heavy resistance.</a:t>
            </a:r>
          </a:p>
          <a:p>
            <a:r>
              <a:rPr lang="en-US" dirty="0" smtClean="0"/>
              <a:t>By April 20, 1961, all of the trained Cuban exiles were either killed or captured by Castro’s forces</a:t>
            </a:r>
          </a:p>
          <a:p>
            <a:pPr>
              <a:buNone/>
            </a:pPr>
            <a:r>
              <a:rPr lang="en-US" dirty="0" smtClean="0"/>
              <a:t>This failed invasion was a large source of embarrassment for the new Kennedy administration.</a:t>
            </a:r>
            <a:endParaRPr lang="en-US" dirty="0"/>
          </a:p>
        </p:txBody>
      </p:sp>
      <p:sp>
        <p:nvSpPr>
          <p:cNvPr id="3" name="Title 2"/>
          <p:cNvSpPr>
            <a:spLocks noGrp="1"/>
          </p:cNvSpPr>
          <p:nvPr>
            <p:ph type="title"/>
          </p:nvPr>
        </p:nvSpPr>
        <p:spPr/>
        <p:txBody>
          <a:bodyPr/>
          <a:lstStyle/>
          <a:p>
            <a:pPr algn="ctr"/>
            <a:r>
              <a:rPr lang="en-US" dirty="0" smtClean="0"/>
              <a:t>The Bay of Pigs Invasion</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None/>
            </a:pPr>
            <a:r>
              <a:rPr lang="en-US" dirty="0" smtClean="0"/>
              <a:t>Can anyone guess what this political cartoon is guessing?</a:t>
            </a:r>
            <a:endParaRPr lang="en-US" dirty="0"/>
          </a:p>
        </p:txBody>
      </p:sp>
      <p:sp>
        <p:nvSpPr>
          <p:cNvPr id="3" name="Title 2"/>
          <p:cNvSpPr>
            <a:spLocks noGrp="1"/>
          </p:cNvSpPr>
          <p:nvPr>
            <p:ph type="title"/>
          </p:nvPr>
        </p:nvSpPr>
        <p:spPr/>
        <p:txBody>
          <a:bodyPr/>
          <a:lstStyle/>
          <a:p>
            <a:pPr algn="ctr"/>
            <a:r>
              <a:rPr lang="en-US" dirty="0" smtClean="0"/>
              <a:t>The Cuban Missile Crisis</a:t>
            </a:r>
            <a:endParaRPr lang="en-US" dirty="0"/>
          </a:p>
        </p:txBody>
      </p:sp>
      <p:pic>
        <p:nvPicPr>
          <p:cNvPr id="31746" name="Picture 2" descr="http://lelivrescolaire.fr/upload/Gaetan/p16ridcr8dndah2pu84es10ga1.jpg"/>
          <p:cNvPicPr>
            <a:picLocks noChangeAspect="1" noChangeArrowheads="1"/>
          </p:cNvPicPr>
          <p:nvPr/>
        </p:nvPicPr>
        <p:blipFill>
          <a:blip r:embed="rId2" cstate="print"/>
          <a:srcRect/>
          <a:stretch>
            <a:fillRect/>
          </a:stretch>
        </p:blipFill>
        <p:spPr bwMode="auto">
          <a:xfrm>
            <a:off x="914400" y="2057400"/>
            <a:ext cx="7543800" cy="4340587"/>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The Cuban Missile Crisis</a:t>
            </a:r>
            <a:endParaRPr lang="en-US" dirty="0"/>
          </a:p>
        </p:txBody>
      </p:sp>
      <p:sp>
        <p:nvSpPr>
          <p:cNvPr id="3" name="Content Placeholder 2"/>
          <p:cNvSpPr>
            <a:spLocks noGrp="1"/>
          </p:cNvSpPr>
          <p:nvPr>
            <p:ph sz="half" idx="1"/>
          </p:nvPr>
        </p:nvSpPr>
        <p:spPr>
          <a:xfrm>
            <a:off x="457200" y="1524000"/>
            <a:ext cx="4059936" cy="5334000"/>
          </a:xfrm>
        </p:spPr>
        <p:txBody>
          <a:bodyPr>
            <a:normAutofit fontScale="92500" lnSpcReduction="20000"/>
          </a:bodyPr>
          <a:lstStyle/>
          <a:p>
            <a:pPr>
              <a:buNone/>
            </a:pPr>
            <a:r>
              <a:rPr lang="en-US" dirty="0" smtClean="0"/>
              <a:t>1962- Following the Bay of Pigs Invasion, Nikita Khrushchev (Soviet leader) began to place nuclear missiles in Cuba. The United States had already had nuclear missiles in Turkey and Italy, and Kennedy demanded that Khrushchev removed the missiles from Cuba immediately. This confrontation lasted for 13 days, and was the closest the United States was to nuclear conflict during the Cold War.</a:t>
            </a:r>
            <a:endParaRPr lang="en-US" dirty="0"/>
          </a:p>
        </p:txBody>
      </p:sp>
      <p:sp>
        <p:nvSpPr>
          <p:cNvPr id="4" name="Content Placeholder 3"/>
          <p:cNvSpPr>
            <a:spLocks noGrp="1"/>
          </p:cNvSpPr>
          <p:nvPr>
            <p:ph sz="half" idx="2"/>
          </p:nvPr>
        </p:nvSpPr>
        <p:spPr/>
        <p:txBody>
          <a:bodyPr>
            <a:normAutofit fontScale="92500" lnSpcReduction="20000"/>
          </a:bodyPr>
          <a:lstStyle/>
          <a:p>
            <a:endParaRPr lang="en-US"/>
          </a:p>
        </p:txBody>
      </p:sp>
      <p:pic>
        <p:nvPicPr>
          <p:cNvPr id="33794" name="Picture 2" descr="http://media1.shmoop.com/media/images/original/cuban-missile-crisis-map.jpg"/>
          <p:cNvPicPr>
            <a:picLocks noChangeAspect="1" noChangeArrowheads="1"/>
          </p:cNvPicPr>
          <p:nvPr/>
        </p:nvPicPr>
        <p:blipFill>
          <a:blip r:embed="rId2" cstate="print"/>
          <a:srcRect/>
          <a:stretch>
            <a:fillRect/>
          </a:stretch>
        </p:blipFill>
        <p:spPr bwMode="auto">
          <a:xfrm>
            <a:off x="4572000" y="1371600"/>
            <a:ext cx="5657850" cy="6305551"/>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206</TotalTime>
  <Words>807</Words>
  <Application>Microsoft Office PowerPoint</Application>
  <PresentationFormat>On-screen Show (4:3)</PresentationFormat>
  <Paragraphs>49</Paragraphs>
  <Slides>15</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15</vt:i4>
      </vt:variant>
    </vt:vector>
  </HeadingPairs>
  <TitlesOfParts>
    <vt:vector size="18" baseType="lpstr">
      <vt:lpstr>Constantia</vt:lpstr>
      <vt:lpstr>Wingdings 2</vt:lpstr>
      <vt:lpstr>Paper</vt:lpstr>
      <vt:lpstr>The Cold War: John F. Kennedy</vt:lpstr>
      <vt:lpstr>McCarthyism and the Second Red Scare</vt:lpstr>
      <vt:lpstr>John F. Kennedy</vt:lpstr>
      <vt:lpstr>“Space: The Final Frontier” Space Race</vt:lpstr>
      <vt:lpstr>The Space Race</vt:lpstr>
      <vt:lpstr>Leading up to the Bay of Pigs Invasion: The Cuban Revolution</vt:lpstr>
      <vt:lpstr>The Bay of Pigs Invasion</vt:lpstr>
      <vt:lpstr>The Cuban Missile Crisis</vt:lpstr>
      <vt:lpstr>The Cuban Missile Crisis</vt:lpstr>
      <vt:lpstr>U.S. Response to the Missile Crisis</vt:lpstr>
      <vt:lpstr>What’s going on in this political cartoon?</vt:lpstr>
      <vt:lpstr>The Vietnam War</vt:lpstr>
      <vt:lpstr>The French Indochina War</vt:lpstr>
      <vt:lpstr>JFK’s Reaction to N. Vietnamese Communism</vt:lpstr>
      <vt:lpstr>The Death of a President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Cold War: John F. Kennedy</dc:title>
  <dc:creator>Damian Ream</dc:creator>
  <cp:lastModifiedBy>Vickie J. Dean</cp:lastModifiedBy>
  <cp:revision>21</cp:revision>
  <dcterms:created xsi:type="dcterms:W3CDTF">2014-04-03T23:56:01Z</dcterms:created>
  <dcterms:modified xsi:type="dcterms:W3CDTF">2015-04-30T11:54:02Z</dcterms:modified>
</cp:coreProperties>
</file>